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6858000" cx="12192000"/>
  <p:notesSz cx="6858000" cy="9144000"/>
  <p:embeddedFontLst>
    <p:embeddedFont>
      <p:font typeface="IBM Plex Sans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2" roundtripDataSignature="AMtx7mjSSf5I4mOs1LJxpbF0LPWk+WP9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IBMPlexSans-regular.fntdata"/><Relationship Id="rId43" Type="http://schemas.openxmlformats.org/officeDocument/2006/relationships/slide" Target="slides/slide39.xml"/><Relationship Id="rId46" Type="http://schemas.openxmlformats.org/officeDocument/2006/relationships/font" Target="fonts/IBMPlexSans-italic.fntdata"/><Relationship Id="rId45" Type="http://schemas.openxmlformats.org/officeDocument/2006/relationships/font" Target="fonts/IBMPlex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-regular.fntdata"/><Relationship Id="rId47" Type="http://schemas.openxmlformats.org/officeDocument/2006/relationships/font" Target="fonts/IBMPlexSans-boldItalic.fntdata"/><Relationship Id="rId49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2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/>
          <p:nvPr>
            <p:ph idx="1" type="body"/>
          </p:nvPr>
        </p:nvSpPr>
        <p:spPr>
          <a:xfrm>
            <a:off x="685512" y="4343235"/>
            <a:ext cx="5484300" cy="4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95" name="Google Shape;195;p15:notes"/>
          <p:cNvSpPr/>
          <p:nvPr>
            <p:ph idx="2" type="sldImg"/>
          </p:nvPr>
        </p:nvSpPr>
        <p:spPr>
          <a:xfrm>
            <a:off x="381000" y="695325"/>
            <a:ext cx="6091238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 txBox="1"/>
          <p:nvPr>
            <p:ph idx="1" type="body"/>
          </p:nvPr>
        </p:nvSpPr>
        <p:spPr>
          <a:xfrm>
            <a:off x="685512" y="4343235"/>
            <a:ext cx="5484300" cy="4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03" name="Google Shape;203;p16:notes"/>
          <p:cNvSpPr/>
          <p:nvPr>
            <p:ph idx="2" type="sldImg"/>
          </p:nvPr>
        </p:nvSpPr>
        <p:spPr>
          <a:xfrm>
            <a:off x="381000" y="695325"/>
            <a:ext cx="6091238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:notes"/>
          <p:cNvSpPr txBox="1"/>
          <p:nvPr>
            <p:ph idx="1" type="body"/>
          </p:nvPr>
        </p:nvSpPr>
        <p:spPr>
          <a:xfrm>
            <a:off x="685512" y="4343235"/>
            <a:ext cx="5484300" cy="4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11" name="Google Shape;211;p17:notes"/>
          <p:cNvSpPr/>
          <p:nvPr>
            <p:ph idx="2" type="sldImg"/>
          </p:nvPr>
        </p:nvSpPr>
        <p:spPr>
          <a:xfrm>
            <a:off x="381000" y="695325"/>
            <a:ext cx="6091238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:notes"/>
          <p:cNvSpPr txBox="1"/>
          <p:nvPr>
            <p:ph idx="1" type="body"/>
          </p:nvPr>
        </p:nvSpPr>
        <p:spPr>
          <a:xfrm>
            <a:off x="685512" y="4343235"/>
            <a:ext cx="5484300" cy="4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19" name="Google Shape;219;p18:notes"/>
          <p:cNvSpPr/>
          <p:nvPr>
            <p:ph idx="2" type="sldImg"/>
          </p:nvPr>
        </p:nvSpPr>
        <p:spPr>
          <a:xfrm>
            <a:off x="381000" y="695325"/>
            <a:ext cx="6091238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:notes"/>
          <p:cNvSpPr txBox="1"/>
          <p:nvPr>
            <p:ph idx="1" type="body"/>
          </p:nvPr>
        </p:nvSpPr>
        <p:spPr>
          <a:xfrm>
            <a:off x="685512" y="4343235"/>
            <a:ext cx="5484300" cy="4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27" name="Google Shape;227;p19:notes"/>
          <p:cNvSpPr/>
          <p:nvPr>
            <p:ph idx="2" type="sldImg"/>
          </p:nvPr>
        </p:nvSpPr>
        <p:spPr>
          <a:xfrm>
            <a:off x="381000" y="695325"/>
            <a:ext cx="6091238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/>
        </p:nvSpPr>
        <p:spPr>
          <a:xfrm>
            <a:off x="3881207" y="8686471"/>
            <a:ext cx="29739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000" y="695325"/>
            <a:ext cx="6094413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:notes"/>
          <p:cNvSpPr txBox="1"/>
          <p:nvPr/>
        </p:nvSpPr>
        <p:spPr>
          <a:xfrm>
            <a:off x="3881207" y="8686471"/>
            <a:ext cx="29739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0:notes"/>
          <p:cNvSpPr/>
          <p:nvPr>
            <p:ph idx="2" type="sldImg"/>
          </p:nvPr>
        </p:nvSpPr>
        <p:spPr>
          <a:xfrm>
            <a:off x="381000" y="695325"/>
            <a:ext cx="6094413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36" name="Google Shape;236;p20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:notes"/>
          <p:cNvSpPr txBox="1"/>
          <p:nvPr/>
        </p:nvSpPr>
        <p:spPr>
          <a:xfrm>
            <a:off x="3881207" y="8686471"/>
            <a:ext cx="29739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1:notes"/>
          <p:cNvSpPr/>
          <p:nvPr>
            <p:ph idx="2" type="sldImg"/>
          </p:nvPr>
        </p:nvSpPr>
        <p:spPr>
          <a:xfrm>
            <a:off x="381000" y="695325"/>
            <a:ext cx="6094413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43" name="Google Shape;243;p21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8d7cb06bb3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8d7cb06b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8d7cb06bb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8d7cb06bb3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b0e97fb03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b0e97fb0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ec550e1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1ec550e1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ec550e12d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1ec550e12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ec550e12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1ec550e12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1ec550e12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31ec550e12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ec550e12d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1ec550e12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ec550e12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31ec550e12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06849807e34e0e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06849807e34e0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2cc75af4c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2cc75af4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/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" type="body"/>
          </p:nvPr>
        </p:nvSpPr>
        <p:spPr>
          <a:xfrm>
            <a:off x="415600" y="1536634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0" name="Google Shape;30;p34"/>
          <p:cNvSpPr txBox="1"/>
          <p:nvPr>
            <p:ph idx="12" type="sldNum"/>
          </p:nvPr>
        </p:nvSpPr>
        <p:spPr>
          <a:xfrm>
            <a:off x="11296610" y="6217623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1975" lIns="111975" spcFirstLastPara="1" rIns="111975" wrap="square" tIns="1119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3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3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3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qctoolkit.in" TargetMode="External"/><Relationship Id="rId4" Type="http://schemas.openxmlformats.org/officeDocument/2006/relationships/hyperlink" Target="mailto:qcworkbench@cdac.in" TargetMode="External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26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4.pn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sh.rustup.rs" TargetMode="External"/><Relationship Id="rId4" Type="http://schemas.openxmlformats.org/officeDocument/2006/relationships/hyperlink" Target="https://repo.anaconda.com/miniconda/Miniconda3-latest-Linux-x86_64.sh" TargetMode="External"/><Relationship Id="rId5" Type="http://schemas.openxmlformats.org/officeDocument/2006/relationships/hyperlink" Target="https://github.com/indian-institute-of-science-qc/qiskit-aakash.git" TargetMode="External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youtube.com/playlist?list=PLt_nrfusQeEdYto6Qh2hkD7EcCQ-7QHFk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deadbeatfour/quantum-computing-course" TargetMode="External"/><Relationship Id="rId4" Type="http://schemas.openxmlformats.org/officeDocument/2006/relationships/hyperlink" Target="https://www.youtube.com/playlist?list=PLyEHBEYaB52XCMH9mMHo5MAzGcZkcdVGB" TargetMode="External"/><Relationship Id="rId9" Type="http://schemas.openxmlformats.org/officeDocument/2006/relationships/hyperlink" Target="https://www.youtube.com/watch?v=-t8IvCAzeKY&amp;list=PLNrdQx59gmEWV7eLbqDWeI_B72-0MXiyt" TargetMode="External"/><Relationship Id="rId5" Type="http://schemas.openxmlformats.org/officeDocument/2006/relationships/hyperlink" Target="https://github.com/gitkarma/quantum_computing_course2023" TargetMode="External"/><Relationship Id="rId6" Type="http://schemas.openxmlformats.org/officeDocument/2006/relationships/hyperlink" Target="https://www.youtube.com/playlist?list=PLt_nrfusQeEdYto6Qh2hkD7EcCQ-7QHFk" TargetMode="External"/><Relationship Id="rId7" Type="http://schemas.openxmlformats.org/officeDocument/2006/relationships/hyperlink" Target="https://github.com/gitkarma/quantum_computing_course2025" TargetMode="External"/><Relationship Id="rId8" Type="http://schemas.openxmlformats.org/officeDocument/2006/relationships/hyperlink" Target="https://www.youtube.com/playlist?list=PLt_nrfusQeEdYto6Qh2hkD7EcCQ-7QHFk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abs/1908.05154" TargetMode="External"/><Relationship Id="rId4" Type="http://schemas.openxmlformats.org/officeDocument/2006/relationships/hyperlink" Target="https://github.com/indian-institute-of-science-qc/qiskit-aakash" TargetMode="External"/><Relationship Id="rId5" Type="http://schemas.openxmlformats.org/officeDocument/2006/relationships/hyperlink" Target="https://gitlab.com/cdachyd/qc/dm_simulator_user_guide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hyperlink" Target="https://www.youtube.com/playlist?list=PLt_nrfusQeEdYto6Qh2hkD7EcCQ-7QHFk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deadbeatfour/quantum-computing-course" TargetMode="External"/><Relationship Id="rId4" Type="http://schemas.openxmlformats.org/officeDocument/2006/relationships/hyperlink" Target="https://www.youtube.com/playlist?list=PLyEHBEYaB52XCMH9mMHo5MAzGcZkcdVGB" TargetMode="External"/><Relationship Id="rId9" Type="http://schemas.openxmlformats.org/officeDocument/2006/relationships/hyperlink" Target="https://www.youtube.com/watch?v=-t8IvCAzeKY&amp;list=PLNrdQx59gmEWV7eLbqDWeI_B72-0MXiyt" TargetMode="External"/><Relationship Id="rId5" Type="http://schemas.openxmlformats.org/officeDocument/2006/relationships/hyperlink" Target="https://github.com/gitkarma/quantum_computing_course2023" TargetMode="External"/><Relationship Id="rId6" Type="http://schemas.openxmlformats.org/officeDocument/2006/relationships/hyperlink" Target="https://www.youtube.com/playlist?list=PLt_nrfusQeEdYto6Qh2hkD7EcCQ-7QHFk" TargetMode="External"/><Relationship Id="rId7" Type="http://schemas.openxmlformats.org/officeDocument/2006/relationships/hyperlink" Target="https://github.com/gitkarma/quantum_computing_course2025" TargetMode="External"/><Relationship Id="rId8" Type="http://schemas.openxmlformats.org/officeDocument/2006/relationships/hyperlink" Target="https://www.youtube.com/playlist?list=PLt_nrfusQeEdYto6Qh2hkD7EcCQ-7QHFk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jpg"/><Relationship Id="rId4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jpg"/><Relationship Id="rId4" Type="http://schemas.openxmlformats.org/officeDocument/2006/relationships/hyperlink" Target="https://www.bing.com/ck/a?!&amp;&amp;p=12f1ec97423e9c0ef82756e4fed2a7c52dab5ea0d364636b57dc3c557188029dJmltdHM9MTczNDA0ODAwMA&amp;ptn=3&amp;ver=2&amp;hsh=4&amp;fclid=04c9dff5-352c-6d99-26a8-cb7034b76c58&amp;psq=supermarQ&amp;u=a1aHR0cHM6Ly9hcnhpdi5vcmcvYWJzLzIyMDIuMTEwNDU&amp;ntb=1" TargetMode="External"/><Relationship Id="rId5" Type="http://schemas.openxmlformats.org/officeDocument/2006/relationships/hyperlink" Target="https://arxiv.org/abs/2202.11045" TargetMode="External"/><Relationship Id="rId6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hyperlink" Target="https://www.bing.com/ck/a?!&amp;&amp;p=12f1ec97423e9c0ef82756e4fed2a7c52dab5ea0d364636b57dc3c557188029dJmltdHM9MTczNDA0ODAwMA&amp;ptn=3&amp;ver=2&amp;hsh=4&amp;fclid=04c9dff5-352c-6d99-26a8-cb7034b76c58&amp;psq=supermarQ&amp;u=a1aHR0cHM6Ly9hcnhpdi5vcmcvYWJzLzIyMDIuMTEwNDU&amp;ntb=1" TargetMode="External"/><Relationship Id="rId5" Type="http://schemas.openxmlformats.org/officeDocument/2006/relationships/hyperlink" Target="https://arxiv.org/abs/2202.11045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jpg"/><Relationship Id="rId4" Type="http://schemas.openxmlformats.org/officeDocument/2006/relationships/image" Target="../media/image49.jpg"/><Relationship Id="rId5" Type="http://schemas.openxmlformats.org/officeDocument/2006/relationships/hyperlink" Target="https://github.com/sri-international/qc-app-oriented-benchmark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qctoolkit.in" TargetMode="External"/><Relationship Id="rId4" Type="http://schemas.openxmlformats.org/officeDocument/2006/relationships/hyperlink" Target="mailto:qcworkbench@cdac.in" TargetMode="External"/><Relationship Id="rId5" Type="http://schemas.openxmlformats.org/officeDocument/2006/relationships/hyperlink" Target="https://qniverse.in/getting-access-qniverse/" TargetMode="External"/><Relationship Id="rId6" Type="http://schemas.openxmlformats.org/officeDocument/2006/relationships/hyperlink" Target="https://qniverse.in/getting-access-qnivers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9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5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Introduction to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54"/>
            <a:ext cx="9144000" cy="22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011" u="sng">
                <a:solidFill>
                  <a:schemeClr val="hlink"/>
                </a:solidFill>
                <a:hlinkClick r:id="rId3"/>
              </a:rPr>
              <a:t>qctoolkit.in</a:t>
            </a:r>
            <a:endParaRPr sz="3011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qcworkbench@cdac.in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600"/>
              <a:t>vivekn@cdac.in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000"/>
              <a:t>PPT Link        https://tinyurl.com/qsim2024</a:t>
            </a:r>
            <a:endParaRPr sz="300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5">
            <a:alphaModFix/>
          </a:blip>
          <a:srcRect b="15104" l="0" r="0" t="0"/>
          <a:stretch/>
        </p:blipFill>
        <p:spPr>
          <a:xfrm>
            <a:off x="8472197" y="2123136"/>
            <a:ext cx="1807028" cy="1748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158" name="Google Shape;158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Standard formulation of quantum mechanics, states are vectors in a Hilbert space and evolve by unitary transformations, |ψ&gt; → U|ψ&gt;. This evolution is deterministic, continuous and reversible.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It is appropriate for describing the pure states of a closed quantum system, but is insufficient for describing the mixed states that result from interactions of an open quantum system with its environment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most general description of a quantum system is in terms of its density matrix ρ</a:t>
            </a:r>
            <a:endParaRPr/>
          </a:p>
        </p:txBody>
      </p:sp>
      <p:sp>
        <p:nvSpPr>
          <p:cNvPr id="159" name="Google Shape;159;p10"/>
          <p:cNvSpPr txBox="1"/>
          <p:nvPr/>
        </p:nvSpPr>
        <p:spPr>
          <a:xfrm>
            <a:off x="990600" y="6419850"/>
            <a:ext cx="1062037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https://arxiv.org/abs/1908.05154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/>
          <p:nvPr>
            <p:ph idx="1" type="body"/>
          </p:nvPr>
        </p:nvSpPr>
        <p:spPr>
          <a:xfrm>
            <a:off x="838200" y="101938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Quantum systems are highly sensitive to disturbances from the environment; even necessary controls and observations perturb them.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available, and upcoming, quantum devices are noisy, and techniques to bring down the environmental error rate are being intensively pursued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It is necessary to come up with error-resilient system designs, as well as techniques that validate and verify the results</a:t>
            </a:r>
            <a:endParaRPr/>
          </a:p>
        </p:txBody>
      </p:sp>
      <p:sp>
        <p:nvSpPr>
          <p:cNvPr id="165" name="Google Shape;165;p11"/>
          <p:cNvSpPr txBox="1"/>
          <p:nvPr/>
        </p:nvSpPr>
        <p:spPr>
          <a:xfrm>
            <a:off x="990600" y="6419850"/>
            <a:ext cx="1062037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https://arxiv.org/abs/1908.05154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700"/>
              <a:t>This era of noisy intermediate scale quantum systems has been labeled </a:t>
            </a:r>
            <a:r>
              <a:rPr b="1" lang="en-US" sz="2700"/>
              <a:t>NISQ</a:t>
            </a:r>
            <a:endParaRPr b="1" sz="27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700"/>
              <a:t>Such systems are often special purpose platforms, with limited capabilities</a:t>
            </a:r>
            <a:endParaRPr sz="27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700"/>
              <a:t>They roughly span devices with 10- 100 qubits, 10-1000 logic operations, limited interactions between qubits, and with no error correction since the fault-tolerance threshold is orders of magnitudes away</a:t>
            </a:r>
            <a:endParaRPr sz="2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quantum computation may suffer from many sources of error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mprecise initial state preparation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mperfect logic gate implementation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i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isturbances to the data in memory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0" i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Error-prone measurements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/>
              <a:t>So a realistic quantum simulator would have to include all of them with appropriate probability distributions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76" name="Google Shape;176;p13"/>
          <p:cNvSpPr txBox="1"/>
          <p:nvPr/>
        </p:nvSpPr>
        <p:spPr>
          <a:xfrm>
            <a:off x="990600" y="6419850"/>
            <a:ext cx="1062037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https://arxiv.org/abs/1908.05154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/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241"/>
              <a:buNone/>
            </a:pPr>
            <a:r>
              <a:rPr b="1" lang="en-US" sz="2900">
                <a:solidFill>
                  <a:srgbClr val="083C92"/>
                </a:solidFill>
              </a:rPr>
              <a:t>QSim: Quantum Computer Simulator </a:t>
            </a:r>
            <a:endParaRPr b="1" sz="2900">
              <a:solidFill>
                <a:srgbClr val="083C9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241"/>
              <a:buNone/>
            </a:pPr>
            <a:r>
              <a:rPr b="1" lang="en-US" sz="2900">
                <a:solidFill>
                  <a:srgbClr val="083C92"/>
                </a:solidFill>
              </a:rPr>
              <a:t>Toolkit </a:t>
            </a:r>
            <a:endParaRPr b="1" sz="2900">
              <a:solidFill>
                <a:srgbClr val="083C92"/>
              </a:solidFill>
            </a:endParaRPr>
          </a:p>
        </p:txBody>
      </p:sp>
      <p:sp>
        <p:nvSpPr>
          <p:cNvPr id="182" name="Google Shape;182;p14"/>
          <p:cNvSpPr txBox="1"/>
          <p:nvPr>
            <p:ph idx="1" type="body"/>
          </p:nvPr>
        </p:nvSpPr>
        <p:spPr>
          <a:xfrm>
            <a:off x="1514184" y="1656000"/>
            <a:ext cx="7713000" cy="50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1975" lIns="111975" spcFirstLastPara="1" rIns="111975" wrap="square" tIns="11197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2857"/>
              <a:buNone/>
            </a:pPr>
            <a:r>
              <a:rPr b="1" lang="en-US">
                <a:solidFill>
                  <a:srgbClr val="9F5900"/>
                </a:solidFill>
              </a:rPr>
              <a:t>Simulate quantum circuits</a:t>
            </a:r>
            <a:r>
              <a:rPr lang="en-US">
                <a:solidFill>
                  <a:srgbClr val="9F5900"/>
                </a:solidFill>
              </a:rPr>
              <a:t>: </a:t>
            </a:r>
            <a:r>
              <a:rPr lang="en-US"/>
              <a:t>Simulation of Quantum circuits with custom parameters.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ct val="92857"/>
              <a:buNone/>
            </a:pPr>
            <a:r>
              <a:rPr b="1" lang="en-US">
                <a:solidFill>
                  <a:srgbClr val="9F5900"/>
                </a:solidFill>
              </a:rPr>
              <a:t>Quantum Noise: </a:t>
            </a:r>
            <a:r>
              <a:rPr lang="en-US"/>
              <a:t>Realistic simulator considering effects of noise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46427"/>
              <a:buFont typeface="Arial"/>
              <a:buNone/>
            </a:pPr>
            <a:r>
              <a:rPr b="1" lang="en-US">
                <a:solidFill>
                  <a:srgbClr val="9F5900"/>
                </a:solidFill>
              </a:rPr>
              <a:t>Intuitive UI: </a:t>
            </a:r>
            <a:r>
              <a:rPr b="1" lang="en-US"/>
              <a:t>I</a:t>
            </a:r>
            <a:r>
              <a:rPr lang="en-US"/>
              <a:t>ntuitive UI/UX helps users to conceptualize and create quantum programs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ct val="92857"/>
              <a:buNone/>
            </a:pPr>
            <a:r>
              <a:rPr b="1" lang="en-US">
                <a:solidFill>
                  <a:srgbClr val="9F5900"/>
                </a:solidFill>
              </a:rPr>
              <a:t>Examples &amp; Help: </a:t>
            </a:r>
            <a:r>
              <a:rPr lang="en-US"/>
              <a:t>Online help, solved examples and learning material.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ct val="92857"/>
              <a:buNone/>
            </a:pPr>
            <a:r>
              <a:rPr b="1" lang="en-US">
                <a:solidFill>
                  <a:srgbClr val="9F5900"/>
                </a:solidFill>
              </a:rPr>
              <a:t>Secured user management: </a:t>
            </a:r>
            <a:r>
              <a:rPr lang="en-US"/>
              <a:t>Secure user management with options to save quantum programs/circuits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ct val="92857"/>
              <a:buNone/>
            </a:pPr>
            <a:r>
              <a:rPr b="1" lang="en-US">
                <a:solidFill>
                  <a:srgbClr val="9F5900"/>
                </a:solidFill>
              </a:rPr>
              <a:t>Code editor: </a:t>
            </a:r>
            <a:r>
              <a:rPr lang="en-US"/>
              <a:t>Advanced  Python code editor for Quantum Circuits.</a:t>
            </a:r>
            <a:endParaRPr/>
          </a:p>
        </p:txBody>
      </p:sp>
      <p:pic>
        <p:nvPicPr>
          <p:cNvPr id="183" name="Google Shape;1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2651" y="235533"/>
            <a:ext cx="1171898" cy="128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0151" y="2041600"/>
            <a:ext cx="1040659" cy="1040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20163" y="3587400"/>
            <a:ext cx="1040659" cy="104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4"/>
          <p:cNvPicPr preferRelativeResize="0"/>
          <p:nvPr/>
        </p:nvPicPr>
        <p:blipFill rotWithShape="1">
          <a:blip r:embed="rId6">
            <a:alphaModFix/>
          </a:blip>
          <a:srcRect b="8537" l="22275" r="18761" t="8170"/>
          <a:stretch/>
        </p:blipFill>
        <p:spPr>
          <a:xfrm>
            <a:off x="9632667" y="4981000"/>
            <a:ext cx="1718600" cy="17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9467" y="1705900"/>
            <a:ext cx="412293" cy="412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9467" y="2460463"/>
            <a:ext cx="412293" cy="412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2966" y="3098533"/>
            <a:ext cx="499678" cy="499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2966" y="4764833"/>
            <a:ext cx="499678" cy="499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2733" y="3842867"/>
            <a:ext cx="499678" cy="499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5500" y="5697033"/>
            <a:ext cx="499678" cy="499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 txBox="1"/>
          <p:nvPr>
            <p:ph type="title"/>
          </p:nvPr>
        </p:nvSpPr>
        <p:spPr>
          <a:xfrm>
            <a:off x="1013760" y="331235"/>
            <a:ext cx="127182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QC Workbench Features</a:t>
            </a:r>
            <a:endParaRPr/>
          </a:p>
        </p:txBody>
      </p:sp>
      <p:sp>
        <p:nvSpPr>
          <p:cNvPr id="198" name="Google Shape;198;p15"/>
          <p:cNvSpPr txBox="1"/>
          <p:nvPr>
            <p:ph idx="1" type="body"/>
          </p:nvPr>
        </p:nvSpPr>
        <p:spPr>
          <a:xfrm>
            <a:off x="609601" y="1221459"/>
            <a:ext cx="5634600" cy="5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825">
            <a:noAutofit/>
          </a:bodyPr>
          <a:lstStyle/>
          <a:p>
            <a:pPr indent="-228600" lvl="0" marL="457200" rtl="0" algn="l">
              <a:lnSpc>
                <a:spcPct val="93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-US" sz="2000"/>
              <a:t>Interactive Python code editor with IDE features such as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Syntax highlighting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Parsing and error checking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Autocompleting keywords and variables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Code folding and unfolding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Automatic braces detecting and closing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Search and replace keywords.</a:t>
            </a:r>
            <a:endParaRPr/>
          </a:p>
          <a:p>
            <a:pPr indent="-228600" lvl="0" marL="4572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-US" sz="2000"/>
              <a:t>Build and visualize Quantum Circuits</a:t>
            </a:r>
            <a:endParaRPr/>
          </a:p>
          <a:p>
            <a:pPr indent="-139700" lvl="1" marL="914400" rtl="0" algn="l">
              <a:lnSpc>
                <a:spcPct val="93000"/>
              </a:lnSpc>
              <a:spcBef>
                <a:spcPts val="1200"/>
              </a:spcBef>
              <a:spcAft>
                <a:spcPts val="600"/>
              </a:spcAft>
              <a:buSzPts val="140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descr="Image result for histograms on computer screen" id="199" name="Google Shape;199;p15"/>
          <p:cNvSpPr/>
          <p:nvPr/>
        </p:nvSpPr>
        <p:spPr>
          <a:xfrm>
            <a:off x="207434" y="-144462"/>
            <a:ext cx="406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6563" y="876495"/>
            <a:ext cx="3726492" cy="5700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/>
          <p:nvPr>
            <p:ph type="title"/>
          </p:nvPr>
        </p:nvSpPr>
        <p:spPr>
          <a:xfrm>
            <a:off x="1013760" y="331235"/>
            <a:ext cx="127182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QC Workbench Features</a:t>
            </a:r>
            <a:endParaRPr/>
          </a:p>
        </p:txBody>
      </p:sp>
      <p:sp>
        <p:nvSpPr>
          <p:cNvPr id="206" name="Google Shape;206;p16"/>
          <p:cNvSpPr txBox="1"/>
          <p:nvPr>
            <p:ph idx="1" type="body"/>
          </p:nvPr>
        </p:nvSpPr>
        <p:spPr>
          <a:xfrm>
            <a:off x="609601" y="1221459"/>
            <a:ext cx="5634600" cy="5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825">
            <a:noAutofit/>
          </a:bodyPr>
          <a:lstStyle/>
          <a:p>
            <a:pPr indent="-228600" lvl="0" marL="457200" rtl="0" algn="l">
              <a:lnSpc>
                <a:spcPct val="93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-US" sz="2000"/>
              <a:t>Induce Noise parameters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Rotation Error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TSP Error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Decay factor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Decoherence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Depolarization Factor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Thermal Factor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Bell Depolarization Factor</a:t>
            </a:r>
            <a:endParaRPr/>
          </a:p>
          <a:p>
            <a:pPr indent="-228600" lvl="0" marL="4572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-US" sz="2000"/>
              <a:t>Customize simulation options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Enable/Disable Plot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Enable/Disable circuit partioning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600"/>
              </a:spcAft>
              <a:buSzPts val="1400"/>
              <a:buFont typeface="Arial"/>
              <a:buChar char="•"/>
            </a:pPr>
            <a:r>
              <a:rPr lang="en-US" sz="2000"/>
              <a:t>Circuit initialization options.</a:t>
            </a:r>
            <a:endParaRPr/>
          </a:p>
        </p:txBody>
      </p:sp>
      <p:sp>
        <p:nvSpPr>
          <p:cNvPr descr="Image result for histograms on computer screen" id="207" name="Google Shape;207;p16"/>
          <p:cNvSpPr/>
          <p:nvPr/>
        </p:nvSpPr>
        <p:spPr>
          <a:xfrm>
            <a:off x="207434" y="-144462"/>
            <a:ext cx="406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5662" y="1077232"/>
            <a:ext cx="3713729" cy="5680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/>
          <p:nvPr>
            <p:ph type="title"/>
          </p:nvPr>
        </p:nvSpPr>
        <p:spPr>
          <a:xfrm>
            <a:off x="1013760" y="331235"/>
            <a:ext cx="127182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QC Workbench Features</a:t>
            </a:r>
            <a:endParaRPr/>
          </a:p>
        </p:txBody>
      </p:sp>
      <p:sp>
        <p:nvSpPr>
          <p:cNvPr id="214" name="Google Shape;214;p17"/>
          <p:cNvSpPr txBox="1"/>
          <p:nvPr>
            <p:ph idx="1" type="body"/>
          </p:nvPr>
        </p:nvSpPr>
        <p:spPr>
          <a:xfrm>
            <a:off x="609601" y="1221460"/>
            <a:ext cx="92925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825">
            <a:noAutofit/>
          </a:bodyPr>
          <a:lstStyle/>
          <a:p>
            <a:pPr indent="-228600" lvl="0" marL="457200" rtl="0" algn="l">
              <a:lnSpc>
                <a:spcPct val="93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-US" sz="2000"/>
              <a:t>Support for  multiple measurement options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Single QuBit measurement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Expectation measurement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600"/>
              </a:spcAft>
              <a:buSzPts val="1400"/>
              <a:buFont typeface="Arial"/>
              <a:buChar char="•"/>
            </a:pPr>
            <a:r>
              <a:rPr lang="en-US" sz="2000"/>
              <a:t>Ensemble measurement</a:t>
            </a:r>
            <a:endParaRPr/>
          </a:p>
        </p:txBody>
      </p:sp>
      <p:sp>
        <p:nvSpPr>
          <p:cNvPr descr="Image result for histograms on computer screen" id="215" name="Google Shape;215;p17"/>
          <p:cNvSpPr/>
          <p:nvPr/>
        </p:nvSpPr>
        <p:spPr>
          <a:xfrm>
            <a:off x="207434" y="-144462"/>
            <a:ext cx="406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434" y="2859310"/>
            <a:ext cx="8790537" cy="3272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 txBox="1"/>
          <p:nvPr>
            <p:ph type="title"/>
          </p:nvPr>
        </p:nvSpPr>
        <p:spPr>
          <a:xfrm>
            <a:off x="1013760" y="331235"/>
            <a:ext cx="127182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QC Workbench Features</a:t>
            </a:r>
            <a:endParaRPr/>
          </a:p>
        </p:txBody>
      </p:sp>
      <p:sp>
        <p:nvSpPr>
          <p:cNvPr id="222" name="Google Shape;222;p18"/>
          <p:cNvSpPr txBox="1"/>
          <p:nvPr>
            <p:ph idx="1" type="body"/>
          </p:nvPr>
        </p:nvSpPr>
        <p:spPr>
          <a:xfrm>
            <a:off x="0" y="1179328"/>
            <a:ext cx="9548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825">
            <a:noAutofit/>
          </a:bodyPr>
          <a:lstStyle/>
          <a:p>
            <a:pPr indent="-228600" lvl="0" marL="457200" rtl="0" algn="l">
              <a:lnSpc>
                <a:spcPct val="93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-US" sz="2000"/>
              <a:t>Pre-loaded Quantum examples and algorithms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Deutsch-Jozsa Algorithm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Hubbard model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QFT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Grover's algorithm</a:t>
            </a:r>
            <a:endParaRPr/>
          </a:p>
          <a:p>
            <a:pPr indent="-228600" lvl="1" marL="914400" rtl="0" algn="l">
              <a:lnSpc>
                <a:spcPct val="93000"/>
              </a:lnSpc>
              <a:spcBef>
                <a:spcPts val="1200"/>
              </a:spcBef>
              <a:spcAft>
                <a:spcPts val="600"/>
              </a:spcAft>
              <a:buSzPts val="1400"/>
              <a:buFont typeface="Arial"/>
              <a:buChar char="•"/>
            </a:pPr>
            <a:r>
              <a:rPr lang="en-US" sz="2000"/>
              <a:t>Ripple Carry Adder</a:t>
            </a:r>
            <a:endParaRPr/>
          </a:p>
        </p:txBody>
      </p:sp>
      <p:sp>
        <p:nvSpPr>
          <p:cNvPr descr="Image result for histograms on computer screen" id="223" name="Google Shape;223;p18"/>
          <p:cNvSpPr/>
          <p:nvPr/>
        </p:nvSpPr>
        <p:spPr>
          <a:xfrm>
            <a:off x="207434" y="-144462"/>
            <a:ext cx="406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9226" y="1994125"/>
            <a:ext cx="6137566" cy="3989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1013760" y="331235"/>
            <a:ext cx="127182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QC Workbench Features</a:t>
            </a:r>
            <a:endParaRPr/>
          </a:p>
        </p:txBody>
      </p:sp>
      <p:sp>
        <p:nvSpPr>
          <p:cNvPr id="230" name="Google Shape;230;p19"/>
          <p:cNvSpPr txBox="1"/>
          <p:nvPr>
            <p:ph idx="1" type="body"/>
          </p:nvPr>
        </p:nvSpPr>
        <p:spPr>
          <a:xfrm>
            <a:off x="609601" y="1221459"/>
            <a:ext cx="3354900" cy="5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825">
            <a:noAutofit/>
          </a:bodyPr>
          <a:lstStyle/>
          <a:p>
            <a:pPr indent="-228600" lvl="0" marL="457200" rtl="0" algn="l">
              <a:lnSpc>
                <a:spcPct val="93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Submit simulations, track progress, fetch results and accounting</a:t>
            </a:r>
            <a:endParaRPr/>
          </a:p>
          <a:p>
            <a:pPr indent="-228600" lvl="0" marL="4572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Plot and visualization histograms</a:t>
            </a:r>
            <a:endParaRPr/>
          </a:p>
          <a:p>
            <a:pPr indent="-228600" lvl="0" marL="4572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Integrated Knowledge base &amp; Guides</a:t>
            </a:r>
            <a:endParaRPr/>
          </a:p>
          <a:p>
            <a:pPr indent="-228600" lvl="0" marL="4572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Secure Login and account management</a:t>
            </a:r>
            <a:endParaRPr/>
          </a:p>
          <a:p>
            <a:pPr indent="-228600" lvl="0" marL="4572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User simulation statistics</a:t>
            </a:r>
            <a:endParaRPr/>
          </a:p>
          <a:p>
            <a:pPr indent="-228600" lvl="0" marL="4572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Bug reporting.</a:t>
            </a:r>
            <a:endParaRPr/>
          </a:p>
          <a:p>
            <a:pPr indent="-139700" lvl="0" marL="457200" rtl="0" algn="l">
              <a:lnSpc>
                <a:spcPct val="93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800"/>
          </a:p>
          <a:p>
            <a:pPr indent="-139700" lvl="0" marL="457200" rtl="0" algn="l">
              <a:lnSpc>
                <a:spcPct val="93000"/>
              </a:lnSpc>
              <a:spcBef>
                <a:spcPts val="1200"/>
              </a:spcBef>
              <a:spcAft>
                <a:spcPts val="600"/>
              </a:spcAft>
              <a:buSzPts val="14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descr="Image result for histograms on computer screen" id="231" name="Google Shape;231;p19"/>
          <p:cNvSpPr/>
          <p:nvPr/>
        </p:nvSpPr>
        <p:spPr>
          <a:xfrm>
            <a:off x="207434" y="-144462"/>
            <a:ext cx="406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0926" y="1221459"/>
            <a:ext cx="6761567" cy="478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658532" y="387389"/>
            <a:ext cx="100653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400" lIns="100800" spcFirstLastPara="1" rIns="100800" wrap="square" tIns="50400">
            <a:noAutofit/>
          </a:bodyPr>
          <a:lstStyle/>
          <a:p>
            <a:pPr indent="0" lvl="0" mar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it Offers?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662399" y="1268773"/>
            <a:ext cx="11055300" cy="5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400" lIns="100800" spcFirstLastPara="1" rIns="100800" wrap="square" tIns="50400">
            <a:noAutofit/>
          </a:bodyPr>
          <a:lstStyle/>
          <a:p>
            <a:pPr indent="-341312" lvl="0" marL="34131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1" i="0" lang="en-US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QSim</a:t>
            </a:r>
            <a:r>
              <a:rPr b="0" i="0" lang="en-US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is a robust QC Simulator integrated with a GUI based Workbench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1312" lvl="0" marL="34131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Students / Researchers can create Quantum Circuits and Quantum Programs and view the simulated outputs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 txBox="1"/>
          <p:nvPr/>
        </p:nvSpPr>
        <p:spPr>
          <a:xfrm>
            <a:off x="658532" y="387389"/>
            <a:ext cx="100653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400" lIns="100800" spcFirstLastPara="1" rIns="100800" wrap="square" tIns="50400">
            <a:noAutofit/>
          </a:bodyPr>
          <a:lstStyle/>
          <a:p>
            <a:pPr indent="0" lvl="0" mar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Login Screen (qctoolkit.in)</a:t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03" y="1147790"/>
            <a:ext cx="11834011" cy="4950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/>
          <p:nvPr/>
        </p:nvSpPr>
        <p:spPr>
          <a:xfrm>
            <a:off x="658532" y="387389"/>
            <a:ext cx="100653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400" lIns="100800" spcFirstLastPara="1" rIns="100800" wrap="square" tIns="50400">
            <a:noAutofit/>
          </a:bodyPr>
          <a:lstStyle/>
          <a:p>
            <a:pPr indent="0" lvl="0" mar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Interactive UI</a:t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47788"/>
            <a:ext cx="12192001" cy="4914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38d7cb06bb3_0_1"/>
          <p:cNvPicPr preferRelativeResize="0"/>
          <p:nvPr/>
        </p:nvPicPr>
        <p:blipFill rotWithShape="1">
          <a:blip r:embed="rId3">
            <a:alphaModFix/>
          </a:blip>
          <a:srcRect b="0" l="0" r="0" t="6777"/>
          <a:stretch/>
        </p:blipFill>
        <p:spPr>
          <a:xfrm>
            <a:off x="152400" y="585775"/>
            <a:ext cx="11887200" cy="59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scatter chart&#10;&#10;Description automatically generated" id="256" name="Google Shape;256;p22"/>
          <p:cNvPicPr preferRelativeResize="0"/>
          <p:nvPr/>
        </p:nvPicPr>
        <p:blipFill rotWithShape="1">
          <a:blip r:embed="rId3">
            <a:alphaModFix/>
          </a:blip>
          <a:srcRect b="48203" l="4875" r="40220" t="1154"/>
          <a:stretch/>
        </p:blipFill>
        <p:spPr>
          <a:xfrm>
            <a:off x="3015763" y="2180492"/>
            <a:ext cx="6005147" cy="347296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2"/>
          <p:cNvSpPr/>
          <p:nvPr/>
        </p:nvSpPr>
        <p:spPr>
          <a:xfrm>
            <a:off x="2391508" y="2400301"/>
            <a:ext cx="360484" cy="668215"/>
          </a:xfrm>
          <a:custGeom>
            <a:rect b="b" l="l" r="r" t="t"/>
            <a:pathLst>
              <a:path extrusionOk="0" h="668215" w="360484">
                <a:moveTo>
                  <a:pt x="360484" y="668215"/>
                </a:moveTo>
                <a:cubicBezTo>
                  <a:pt x="262633" y="672086"/>
                  <a:pt x="184245" y="631102"/>
                  <a:pt x="180242" y="575899"/>
                </a:cubicBezTo>
                <a:cubicBezTo>
                  <a:pt x="176931" y="529593"/>
                  <a:pt x="180315" y="468232"/>
                  <a:pt x="180242" y="435218"/>
                </a:cubicBezTo>
                <a:cubicBezTo>
                  <a:pt x="179384" y="364284"/>
                  <a:pt x="80157" y="351690"/>
                  <a:pt x="0" y="342902"/>
                </a:cubicBezTo>
                <a:cubicBezTo>
                  <a:pt x="92916" y="347249"/>
                  <a:pt x="177179" y="302659"/>
                  <a:pt x="180242" y="250586"/>
                </a:cubicBezTo>
                <a:cubicBezTo>
                  <a:pt x="166486" y="189877"/>
                  <a:pt x="189118" y="132265"/>
                  <a:pt x="180242" y="92316"/>
                </a:cubicBezTo>
                <a:cubicBezTo>
                  <a:pt x="169151" y="50443"/>
                  <a:pt x="240752" y="4049"/>
                  <a:pt x="360484" y="0"/>
                </a:cubicBezTo>
                <a:cubicBezTo>
                  <a:pt x="386564" y="109576"/>
                  <a:pt x="337201" y="195316"/>
                  <a:pt x="360484" y="320743"/>
                </a:cubicBezTo>
                <a:cubicBezTo>
                  <a:pt x="383767" y="446170"/>
                  <a:pt x="352972" y="509130"/>
                  <a:pt x="360484" y="668215"/>
                </a:cubicBezTo>
                <a:close/>
              </a:path>
              <a:path extrusionOk="0" fill="none" h="668215" w="360484">
                <a:moveTo>
                  <a:pt x="360484" y="668215"/>
                </a:moveTo>
                <a:cubicBezTo>
                  <a:pt x="272881" y="662928"/>
                  <a:pt x="187758" y="640073"/>
                  <a:pt x="180242" y="575899"/>
                </a:cubicBezTo>
                <a:cubicBezTo>
                  <a:pt x="168411" y="510109"/>
                  <a:pt x="185581" y="491837"/>
                  <a:pt x="180242" y="435218"/>
                </a:cubicBezTo>
                <a:cubicBezTo>
                  <a:pt x="159492" y="369196"/>
                  <a:pt x="109018" y="336422"/>
                  <a:pt x="0" y="342902"/>
                </a:cubicBezTo>
                <a:cubicBezTo>
                  <a:pt x="97986" y="336330"/>
                  <a:pt x="168357" y="306212"/>
                  <a:pt x="180242" y="250586"/>
                </a:cubicBezTo>
                <a:cubicBezTo>
                  <a:pt x="174692" y="210237"/>
                  <a:pt x="190330" y="138976"/>
                  <a:pt x="180242" y="92316"/>
                </a:cubicBezTo>
                <a:cubicBezTo>
                  <a:pt x="173429" y="61272"/>
                  <a:pt x="285931" y="8032"/>
                  <a:pt x="360484" y="0"/>
                </a:cubicBezTo>
              </a:path>
            </a:pathLst>
          </a:custGeom>
          <a:noFill/>
          <a:ln cap="flat" cmpd="sng" w="1905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2"/>
          <p:cNvSpPr/>
          <p:nvPr/>
        </p:nvSpPr>
        <p:spPr>
          <a:xfrm>
            <a:off x="2391508" y="3371850"/>
            <a:ext cx="360484" cy="668215"/>
          </a:xfrm>
          <a:custGeom>
            <a:rect b="b" l="l" r="r" t="t"/>
            <a:pathLst>
              <a:path extrusionOk="0" h="668215" w="360484">
                <a:moveTo>
                  <a:pt x="360484" y="668215"/>
                </a:moveTo>
                <a:cubicBezTo>
                  <a:pt x="262633" y="672086"/>
                  <a:pt x="184245" y="631102"/>
                  <a:pt x="180242" y="575899"/>
                </a:cubicBezTo>
                <a:cubicBezTo>
                  <a:pt x="176931" y="529593"/>
                  <a:pt x="180315" y="468232"/>
                  <a:pt x="180242" y="435218"/>
                </a:cubicBezTo>
                <a:cubicBezTo>
                  <a:pt x="179384" y="364284"/>
                  <a:pt x="80157" y="351690"/>
                  <a:pt x="0" y="342902"/>
                </a:cubicBezTo>
                <a:cubicBezTo>
                  <a:pt x="92916" y="347249"/>
                  <a:pt x="177179" y="302659"/>
                  <a:pt x="180242" y="250586"/>
                </a:cubicBezTo>
                <a:cubicBezTo>
                  <a:pt x="166486" y="189877"/>
                  <a:pt x="189118" y="132265"/>
                  <a:pt x="180242" y="92316"/>
                </a:cubicBezTo>
                <a:cubicBezTo>
                  <a:pt x="169151" y="50443"/>
                  <a:pt x="240752" y="4049"/>
                  <a:pt x="360484" y="0"/>
                </a:cubicBezTo>
                <a:cubicBezTo>
                  <a:pt x="386564" y="109576"/>
                  <a:pt x="337201" y="195316"/>
                  <a:pt x="360484" y="320743"/>
                </a:cubicBezTo>
                <a:cubicBezTo>
                  <a:pt x="383767" y="446170"/>
                  <a:pt x="352972" y="509130"/>
                  <a:pt x="360484" y="668215"/>
                </a:cubicBezTo>
                <a:close/>
              </a:path>
              <a:path extrusionOk="0" fill="none" h="668215" w="360484">
                <a:moveTo>
                  <a:pt x="360484" y="668215"/>
                </a:moveTo>
                <a:cubicBezTo>
                  <a:pt x="272881" y="662928"/>
                  <a:pt x="187758" y="640073"/>
                  <a:pt x="180242" y="575899"/>
                </a:cubicBezTo>
                <a:cubicBezTo>
                  <a:pt x="168411" y="510109"/>
                  <a:pt x="185581" y="491837"/>
                  <a:pt x="180242" y="435218"/>
                </a:cubicBezTo>
                <a:cubicBezTo>
                  <a:pt x="159492" y="369196"/>
                  <a:pt x="109018" y="336422"/>
                  <a:pt x="0" y="342902"/>
                </a:cubicBezTo>
                <a:cubicBezTo>
                  <a:pt x="97986" y="336330"/>
                  <a:pt x="168357" y="306212"/>
                  <a:pt x="180242" y="250586"/>
                </a:cubicBezTo>
                <a:cubicBezTo>
                  <a:pt x="174692" y="210237"/>
                  <a:pt x="190330" y="138976"/>
                  <a:pt x="180242" y="92316"/>
                </a:cubicBezTo>
                <a:cubicBezTo>
                  <a:pt x="173429" y="61272"/>
                  <a:pt x="285931" y="8032"/>
                  <a:pt x="360484" y="0"/>
                </a:cubicBezTo>
              </a:path>
            </a:pathLst>
          </a:custGeom>
          <a:noFill/>
          <a:ln cap="flat" cmpd="sng" w="1905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2"/>
          <p:cNvSpPr/>
          <p:nvPr/>
        </p:nvSpPr>
        <p:spPr>
          <a:xfrm flipH="1">
            <a:off x="9272954" y="4317022"/>
            <a:ext cx="360484" cy="1169377"/>
          </a:xfrm>
          <a:custGeom>
            <a:rect b="b" l="l" r="r" t="t"/>
            <a:pathLst>
              <a:path extrusionOk="0" h="1169377" w="360484">
                <a:moveTo>
                  <a:pt x="360484" y="1169377"/>
                </a:moveTo>
                <a:cubicBezTo>
                  <a:pt x="262545" y="1173048"/>
                  <a:pt x="183186" y="1092274"/>
                  <a:pt x="180242" y="990234"/>
                </a:cubicBezTo>
                <a:cubicBezTo>
                  <a:pt x="183859" y="943745"/>
                  <a:pt x="171789" y="874638"/>
                  <a:pt x="180242" y="779220"/>
                </a:cubicBezTo>
                <a:cubicBezTo>
                  <a:pt x="183784" y="680888"/>
                  <a:pt x="98420" y="599603"/>
                  <a:pt x="0" y="600077"/>
                </a:cubicBezTo>
                <a:cubicBezTo>
                  <a:pt x="102562" y="591980"/>
                  <a:pt x="180650" y="525353"/>
                  <a:pt x="180242" y="420934"/>
                </a:cubicBezTo>
                <a:cubicBezTo>
                  <a:pt x="198559" y="333789"/>
                  <a:pt x="167578" y="224807"/>
                  <a:pt x="180242" y="179143"/>
                </a:cubicBezTo>
                <a:cubicBezTo>
                  <a:pt x="185162" y="83569"/>
                  <a:pt x="250878" y="8266"/>
                  <a:pt x="360484" y="0"/>
                </a:cubicBezTo>
                <a:cubicBezTo>
                  <a:pt x="357005" y="557101"/>
                  <a:pt x="351519" y="999154"/>
                  <a:pt x="360484" y="1169377"/>
                </a:cubicBezTo>
                <a:close/>
              </a:path>
              <a:path extrusionOk="0" fill="none" h="1169377" w="360484">
                <a:moveTo>
                  <a:pt x="360484" y="1169377"/>
                </a:moveTo>
                <a:cubicBezTo>
                  <a:pt x="279606" y="1171535"/>
                  <a:pt x="178158" y="1089182"/>
                  <a:pt x="180242" y="990234"/>
                </a:cubicBezTo>
                <a:cubicBezTo>
                  <a:pt x="166485" y="953471"/>
                  <a:pt x="174500" y="835220"/>
                  <a:pt x="180242" y="779220"/>
                </a:cubicBezTo>
                <a:cubicBezTo>
                  <a:pt x="184729" y="688156"/>
                  <a:pt x="100055" y="610453"/>
                  <a:pt x="0" y="600077"/>
                </a:cubicBezTo>
                <a:cubicBezTo>
                  <a:pt x="89548" y="604013"/>
                  <a:pt x="173579" y="520587"/>
                  <a:pt x="180242" y="420934"/>
                </a:cubicBezTo>
                <a:cubicBezTo>
                  <a:pt x="201347" y="386215"/>
                  <a:pt x="168340" y="264742"/>
                  <a:pt x="180242" y="179143"/>
                </a:cubicBezTo>
                <a:cubicBezTo>
                  <a:pt x="168740" y="69672"/>
                  <a:pt x="261796" y="-19818"/>
                  <a:pt x="360484" y="0"/>
                </a:cubicBezTo>
              </a:path>
            </a:pathLst>
          </a:custGeom>
          <a:noFill/>
          <a:ln cap="flat" cmpd="sng" w="1905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2"/>
          <p:cNvSpPr txBox="1"/>
          <p:nvPr/>
        </p:nvSpPr>
        <p:spPr>
          <a:xfrm>
            <a:off x="369276" y="2554098"/>
            <a:ext cx="214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A: 2 = (10)</a:t>
            </a:r>
            <a:r>
              <a:rPr b="0" baseline="-2500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baseline="-2500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2"/>
          <p:cNvSpPr txBox="1"/>
          <p:nvPr/>
        </p:nvSpPr>
        <p:spPr>
          <a:xfrm>
            <a:off x="369276" y="3538876"/>
            <a:ext cx="214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B: 1 = (01)</a:t>
            </a:r>
            <a:r>
              <a:rPr b="0" baseline="-2500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2"/>
          <p:cNvSpPr txBox="1"/>
          <p:nvPr/>
        </p:nvSpPr>
        <p:spPr>
          <a:xfrm>
            <a:off x="9683260" y="4747821"/>
            <a:ext cx="214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Output: 3 = (11)</a:t>
            </a:r>
            <a:r>
              <a:rPr b="0" baseline="-2500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2"/>
          <p:cNvSpPr txBox="1"/>
          <p:nvPr/>
        </p:nvSpPr>
        <p:spPr>
          <a:xfrm>
            <a:off x="2751992" y="2423293"/>
            <a:ext cx="360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baseline="-2500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2"/>
          <p:cNvSpPr txBox="1"/>
          <p:nvPr/>
        </p:nvSpPr>
        <p:spPr>
          <a:xfrm>
            <a:off x="2756388" y="2895848"/>
            <a:ext cx="360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baseline="-2500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baseline="-2500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2"/>
          <p:cNvSpPr txBox="1"/>
          <p:nvPr/>
        </p:nvSpPr>
        <p:spPr>
          <a:xfrm>
            <a:off x="2763718" y="3371849"/>
            <a:ext cx="360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baseline="-2500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2751992" y="3844404"/>
            <a:ext cx="360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baseline="-2500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baseline="-2500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9000392" y="4303831"/>
            <a:ext cx="360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baseline="-2500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baseline="-2500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9000392" y="4764310"/>
            <a:ext cx="360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baseline="-2500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9000392" y="5208881"/>
            <a:ext cx="360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baseline="-2500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baseline="-2500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4545624" y="6176555"/>
            <a:ext cx="176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 0 Half Adder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2"/>
          <p:cNvSpPr txBox="1"/>
          <p:nvPr/>
        </p:nvSpPr>
        <p:spPr>
          <a:xfrm>
            <a:off x="7042640" y="6176555"/>
            <a:ext cx="165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 1 Full Adder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2"/>
          <p:cNvSpPr/>
          <p:nvPr/>
        </p:nvSpPr>
        <p:spPr>
          <a:xfrm rot="-5400000">
            <a:off x="5191862" y="4974226"/>
            <a:ext cx="360484" cy="1881555"/>
          </a:xfrm>
          <a:custGeom>
            <a:rect b="b" l="l" r="r" t="t"/>
            <a:pathLst>
              <a:path extrusionOk="0" h="1881555" w="360484">
                <a:moveTo>
                  <a:pt x="360484" y="1881555"/>
                </a:moveTo>
                <a:cubicBezTo>
                  <a:pt x="262447" y="1885001"/>
                  <a:pt x="186005" y="1846297"/>
                  <a:pt x="180242" y="1789239"/>
                </a:cubicBezTo>
                <a:cubicBezTo>
                  <a:pt x="147173" y="1507264"/>
                  <a:pt x="140745" y="1245943"/>
                  <a:pt x="180242" y="1057855"/>
                </a:cubicBezTo>
                <a:cubicBezTo>
                  <a:pt x="184035" y="1007519"/>
                  <a:pt x="92637" y="962628"/>
                  <a:pt x="0" y="965539"/>
                </a:cubicBezTo>
                <a:cubicBezTo>
                  <a:pt x="101080" y="961419"/>
                  <a:pt x="180449" y="926987"/>
                  <a:pt x="180242" y="873223"/>
                </a:cubicBezTo>
                <a:cubicBezTo>
                  <a:pt x="236527" y="745628"/>
                  <a:pt x="118789" y="468226"/>
                  <a:pt x="180242" y="92316"/>
                </a:cubicBezTo>
                <a:cubicBezTo>
                  <a:pt x="183495" y="43555"/>
                  <a:pt x="255957" y="4093"/>
                  <a:pt x="360484" y="0"/>
                </a:cubicBezTo>
                <a:cubicBezTo>
                  <a:pt x="349511" y="713088"/>
                  <a:pt x="251541" y="1313854"/>
                  <a:pt x="360484" y="1881555"/>
                </a:cubicBezTo>
                <a:close/>
              </a:path>
              <a:path extrusionOk="0" fill="none" h="1881555" w="360484">
                <a:moveTo>
                  <a:pt x="360484" y="1881555"/>
                </a:moveTo>
                <a:cubicBezTo>
                  <a:pt x="264155" y="1881927"/>
                  <a:pt x="172434" y="1840263"/>
                  <a:pt x="180242" y="1789239"/>
                </a:cubicBezTo>
                <a:cubicBezTo>
                  <a:pt x="140980" y="1541138"/>
                  <a:pt x="233929" y="1144996"/>
                  <a:pt x="180242" y="1057855"/>
                </a:cubicBezTo>
                <a:cubicBezTo>
                  <a:pt x="186051" y="1017064"/>
                  <a:pt x="100159" y="978026"/>
                  <a:pt x="0" y="965539"/>
                </a:cubicBezTo>
                <a:cubicBezTo>
                  <a:pt x="94312" y="967599"/>
                  <a:pt x="177562" y="924496"/>
                  <a:pt x="180242" y="873223"/>
                </a:cubicBezTo>
                <a:cubicBezTo>
                  <a:pt x="214596" y="562887"/>
                  <a:pt x="157712" y="211593"/>
                  <a:pt x="180242" y="92316"/>
                </a:cubicBezTo>
                <a:cubicBezTo>
                  <a:pt x="170153" y="32092"/>
                  <a:pt x="261711" y="-17841"/>
                  <a:pt x="360484" y="0"/>
                </a:cubicBezTo>
              </a:path>
            </a:pathLst>
          </a:custGeom>
          <a:noFill/>
          <a:ln cap="flat" cmpd="sng" w="1905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2"/>
          <p:cNvSpPr/>
          <p:nvPr/>
        </p:nvSpPr>
        <p:spPr>
          <a:xfrm rot="-5400000">
            <a:off x="7510831" y="4673092"/>
            <a:ext cx="360484" cy="2483824"/>
          </a:xfrm>
          <a:custGeom>
            <a:rect b="b" l="l" r="r" t="t"/>
            <a:pathLst>
              <a:path extrusionOk="0" h="2483824" w="360484">
                <a:moveTo>
                  <a:pt x="360484" y="2483824"/>
                </a:moveTo>
                <a:cubicBezTo>
                  <a:pt x="262447" y="2487270"/>
                  <a:pt x="186005" y="2448566"/>
                  <a:pt x="180242" y="2391508"/>
                </a:cubicBezTo>
                <a:cubicBezTo>
                  <a:pt x="187116" y="2222061"/>
                  <a:pt x="138146" y="1529269"/>
                  <a:pt x="180242" y="1366915"/>
                </a:cubicBezTo>
                <a:cubicBezTo>
                  <a:pt x="184035" y="1316579"/>
                  <a:pt x="92637" y="1271688"/>
                  <a:pt x="0" y="1274599"/>
                </a:cubicBezTo>
                <a:cubicBezTo>
                  <a:pt x="101080" y="1270479"/>
                  <a:pt x="180449" y="1236047"/>
                  <a:pt x="180242" y="1182283"/>
                </a:cubicBezTo>
                <a:cubicBezTo>
                  <a:pt x="147759" y="1022403"/>
                  <a:pt x="84735" y="270327"/>
                  <a:pt x="180242" y="92316"/>
                </a:cubicBezTo>
                <a:cubicBezTo>
                  <a:pt x="183495" y="43555"/>
                  <a:pt x="255957" y="4093"/>
                  <a:pt x="360484" y="0"/>
                </a:cubicBezTo>
                <a:cubicBezTo>
                  <a:pt x="461183" y="1129693"/>
                  <a:pt x="201881" y="1461538"/>
                  <a:pt x="360484" y="2483824"/>
                </a:cubicBezTo>
                <a:close/>
              </a:path>
              <a:path extrusionOk="0" fill="none" h="2483824" w="360484">
                <a:moveTo>
                  <a:pt x="360484" y="2483824"/>
                </a:moveTo>
                <a:cubicBezTo>
                  <a:pt x="264155" y="2484196"/>
                  <a:pt x="172434" y="2442532"/>
                  <a:pt x="180242" y="2391508"/>
                </a:cubicBezTo>
                <a:cubicBezTo>
                  <a:pt x="122700" y="1893181"/>
                  <a:pt x="234134" y="1726813"/>
                  <a:pt x="180242" y="1366915"/>
                </a:cubicBezTo>
                <a:cubicBezTo>
                  <a:pt x="186051" y="1326124"/>
                  <a:pt x="100159" y="1287086"/>
                  <a:pt x="0" y="1274599"/>
                </a:cubicBezTo>
                <a:cubicBezTo>
                  <a:pt x="94312" y="1276659"/>
                  <a:pt x="177562" y="1233556"/>
                  <a:pt x="180242" y="1182283"/>
                </a:cubicBezTo>
                <a:cubicBezTo>
                  <a:pt x="262210" y="761799"/>
                  <a:pt x="113741" y="431388"/>
                  <a:pt x="180242" y="92316"/>
                </a:cubicBezTo>
                <a:cubicBezTo>
                  <a:pt x="170153" y="32092"/>
                  <a:pt x="261711" y="-17841"/>
                  <a:pt x="360484" y="0"/>
                </a:cubicBezTo>
              </a:path>
            </a:pathLst>
          </a:custGeom>
          <a:noFill/>
          <a:ln cap="flat" cmpd="sng" w="1905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2"/>
          <p:cNvSpPr txBox="1"/>
          <p:nvPr>
            <p:ph type="title"/>
          </p:nvPr>
        </p:nvSpPr>
        <p:spPr>
          <a:xfrm>
            <a:off x="369276" y="175680"/>
            <a:ext cx="1090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Quantum Circuit for 2-bit Ripple Adder</a:t>
            </a:r>
            <a:endParaRPr sz="3600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2"/>
          <p:cNvSpPr txBox="1"/>
          <p:nvPr/>
        </p:nvSpPr>
        <p:spPr>
          <a:xfrm>
            <a:off x="123025" y="6258300"/>
            <a:ext cx="27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Credits IIT Roorkee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8d7cb06bb3_0_6"/>
          <p:cNvSpPr txBox="1"/>
          <p:nvPr>
            <p:ph type="title"/>
          </p:nvPr>
        </p:nvSpPr>
        <p:spPr>
          <a:xfrm>
            <a:off x="376990" y="365125"/>
            <a:ext cx="109767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000"/>
              <a:t>Installing QSim Locally(On Linux)</a:t>
            </a:r>
            <a:endParaRPr/>
          </a:p>
        </p:txBody>
      </p:sp>
      <p:sp>
        <p:nvSpPr>
          <p:cNvPr id="281" name="Google Shape;281;g38d7cb06bb3_0_6"/>
          <p:cNvSpPr txBox="1"/>
          <p:nvPr>
            <p:ph idx="1" type="body"/>
          </p:nvPr>
        </p:nvSpPr>
        <p:spPr>
          <a:xfrm>
            <a:off x="276727" y="1324310"/>
            <a:ext cx="5754300" cy="48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400"/>
              <a:t>#Install rust compiler dependency for new version of qiskit</a:t>
            </a:r>
            <a:endParaRPr b="1" sz="14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1400"/>
              <a:t>      </a:t>
            </a:r>
            <a:r>
              <a:rPr lang="en-US" sz="1400"/>
              <a:t>    curl --proto '=https' --tlsv1.2 </a:t>
            </a:r>
            <a:r>
              <a:rPr lang="en-US" sz="1400" u="sng">
                <a:solidFill>
                  <a:schemeClr val="hlink"/>
                </a:solidFill>
                <a:hlinkClick r:id="rId3"/>
              </a:rPr>
              <a:t>https://sh.rustup.rs</a:t>
            </a:r>
            <a:r>
              <a:rPr lang="en-US" sz="1400"/>
              <a:t> -sSf | sh</a:t>
            </a:r>
            <a:endParaRPr sz="1400"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sz="14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400"/>
              <a:t>#Install miniconda if previously not installed 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          mkdir -p ~/miniconda3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           wget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https://repo.anaconda.com/miniconda/Miniconda3-latest-Linux-x86_64.sh</a:t>
            </a:r>
            <a:r>
              <a:rPr lang="en-US" sz="1400"/>
              <a:t> -O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         ~/miniconda3/miniconda.sh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         bash ~/miniconda3/miniconda.sh -b -u -p ~/miniconda3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         rm -rf ~/miniconda3/miniconda.sh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sz="14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400"/>
              <a:t>#can add the miniconda activation in bash by default 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1400"/>
              <a:t>      </a:t>
            </a:r>
            <a:r>
              <a:rPr lang="en-US" sz="1400"/>
              <a:t>    ~/miniconda3/bin/conda init bash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sz="14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400"/>
              <a:t>#Restart the shell so that the environment for miniconda take place or activate the env 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1400"/>
              <a:t>       </a:t>
            </a:r>
            <a:r>
              <a:rPr lang="en-US" sz="1400"/>
              <a:t>   source ./miniconda3/bin/activate</a:t>
            </a:r>
            <a:endParaRPr/>
          </a:p>
        </p:txBody>
      </p:sp>
      <p:sp>
        <p:nvSpPr>
          <p:cNvPr id="282" name="Google Shape;282;g38d7cb06bb3_0_6"/>
          <p:cNvSpPr txBox="1"/>
          <p:nvPr/>
        </p:nvSpPr>
        <p:spPr>
          <a:xfrm>
            <a:off x="6099303" y="1319828"/>
            <a:ext cx="6095100" cy="48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#Create a conda environment for installing GPU version of QSim simulator backend</a:t>
            </a:r>
            <a:endParaRPr/>
          </a:p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conda create -n qsimenv python=3.8.5</a:t>
            </a:r>
            <a:endParaRPr/>
          </a:p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conda activate qsimenv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Clone the stable version of QSim </a:t>
            </a:r>
            <a:endParaRPr/>
          </a:p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git clone -b terra_upgrade </a:t>
            </a:r>
            <a:r>
              <a:rPr b="0" i="0" lang="en-US" sz="1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https://github.com/indian-institute-of-science-qc/qiskit-aakash.git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cd qiskit-aakash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git checkout -b dev bea98fbff86c234c0b1990add17493a1e86917cb</a:t>
            </a:r>
            <a:endParaRPr/>
          </a:p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python -m pip install -e .</a:t>
            </a:r>
            <a:endParaRPr/>
          </a:p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python -m pip install jupyterlab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Launch jupyter lab on terminal </a:t>
            </a:r>
            <a:endParaRPr/>
          </a:p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jupyter lab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b0e97fb039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Additional Resource For QC</a:t>
            </a:r>
            <a:endParaRPr/>
          </a:p>
        </p:txBody>
      </p:sp>
      <p:sp>
        <p:nvSpPr>
          <p:cNvPr id="288" name="Google Shape;288;g3b0e97fb039_0_0"/>
          <p:cNvSpPr txBox="1"/>
          <p:nvPr>
            <p:ph idx="1" type="body"/>
          </p:nvPr>
        </p:nvSpPr>
        <p:spPr>
          <a:xfrm>
            <a:off x="838200" y="1825625"/>
            <a:ext cx="10515600" cy="50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Here are the links for the 2020 Quantum Computing Course conducted by IIT Roorkee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https://github.com/deadbeatfour/quantum-computing-course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https://www.youtube.com/playlist?list=PLyEHBEYaB52XCMH9mMHo5MAzGcZkcdVGB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Here are the links for the 2023 Quantum Computing Course conducted by IIT Roorkee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https://github.com/gitkarma/quantum_computing_course2023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https://www.youtube.com/playlist?list=PLt_nrfusQeEdYto6Qh2hkD7EcCQ-7QHFk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Here are the links for the 2025 Quantum Computing course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7"/>
              </a:rPr>
              <a:t>https://github.com/gitkarma/quantum_computing_course202</a:t>
            </a:r>
            <a:r>
              <a:rPr lang="en-US" sz="1800" u="sng">
                <a:solidFill>
                  <a:schemeClr val="hlink"/>
                </a:solidFill>
              </a:rPr>
              <a:t>5</a:t>
            </a:r>
            <a:endParaRPr sz="18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</a:rPr>
              <a:t>https://www.youtube.com/playlist?list=PLt_nrfusQeEc-5tBqiQkmt70Aeu_zNiNT</a:t>
            </a:r>
            <a:endParaRPr sz="18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 u="sng">
              <a:solidFill>
                <a:schemeClr val="hlink"/>
              </a:solidFill>
              <a:hlinkClick r:id="rId8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9"/>
              </a:rPr>
              <a:t>Introduction to Quantum Computation by IISc Bangalore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solidFill>
                  <a:schemeClr val="hlink"/>
                </a:solidFill>
              </a:rPr>
              <a:t>https://www.youtube.com/watch?v=-t8IvCAzeKY&amp;list=PLNrdQx59gmEWV7eLbqDWeI_B72-0MXiyt</a:t>
            </a:r>
            <a:endParaRPr sz="1800" u="sng">
              <a:solidFill>
                <a:schemeClr val="hlink"/>
              </a:solidFill>
              <a:hlinkClick r:id="rId1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4" name="Google Shape;294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</a:t>
            </a:r>
            <a:r>
              <a:rPr b="0" i="0" lang="en-US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epresenting the state of qubits using the state-vector notation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</a:t>
            </a:r>
            <a:r>
              <a:rPr b="0" i="0" lang="en-US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onvenient when dealing with states that can always be expressed as a linear combination of basis states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r>
              <a:rPr b="0" i="0" lang="en-US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here are many practical scenarios in which the state of our qubits cannot be written down as linear combinations in a given basis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r>
              <a:rPr b="0" i="0" lang="en-US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ut instead, must be expressed in terms of ensembles (statistical mixtures) of multiple states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</a:t>
            </a:r>
            <a:r>
              <a:rPr b="0" i="0" lang="en-US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ensity matrix is an alternative way of expressing quantum states</a:t>
            </a:r>
            <a:endParaRPr b="0" i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95" name="Google Shape;295;p23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990600" y="6419850"/>
            <a:ext cx="1062037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https://qiskit.org/textbook/ch-quantum-hardware/density-matrix.html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175" y="424525"/>
            <a:ext cx="11741175" cy="50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"/>
          <p:cNvSpPr txBox="1"/>
          <p:nvPr/>
        </p:nvSpPr>
        <p:spPr>
          <a:xfrm>
            <a:off x="244925" y="6123225"/>
            <a:ext cx="112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https://qiskit.org/textbook/ch-quantum-hardware/density-matrix.html#1.-Pure-States-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300" y="0"/>
            <a:ext cx="9831851" cy="644587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5"/>
          <p:cNvSpPr txBox="1"/>
          <p:nvPr/>
        </p:nvSpPr>
        <p:spPr>
          <a:xfrm>
            <a:off x="421825" y="6444350"/>
            <a:ext cx="100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https://qiskit.org/textbook/ch-quantum-hardware/density-matrix.html#2.-Mixed-States-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400" y="152400"/>
            <a:ext cx="9375324" cy="627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6"/>
          <p:cNvSpPr txBox="1"/>
          <p:nvPr/>
        </p:nvSpPr>
        <p:spPr>
          <a:xfrm>
            <a:off x="421825" y="6444350"/>
            <a:ext cx="100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https://qiskit.org/textbook/ch-quantum-hardware/density-matrix.html#2.-Mixed-States-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838200" y="435429"/>
            <a:ext cx="10515600" cy="5741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26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QSim simulator is an open-source software written in Python, which is added as a new backend to IBM’s Qiskit platform</a:t>
            </a:r>
            <a:endParaRPr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It extends the existing Qiskit capability, while retaining the convenience (e.g. portability, documentation, graphical interface) of the Qiskit format</a:t>
            </a:r>
            <a:endParaRPr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Simulator : </a:t>
            </a:r>
            <a:r>
              <a:rPr lang="en-US">
                <a:solidFill>
                  <a:schemeClr val="hlink"/>
                </a:solidFill>
                <a:uFill>
                  <a:noFill/>
                </a:uFill>
                <a:hlinkClick r:id="rId3"/>
              </a:rPr>
              <a:t>arxiv.org/abs/1908.05154</a:t>
            </a:r>
            <a:endParaRPr/>
          </a:p>
          <a:p>
            <a:pPr indent="-215265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https://github.com/indian-institute-of-science-qc/qiskit-aakash</a:t>
            </a:r>
            <a:endParaRPr/>
          </a:p>
          <a:p>
            <a:pPr indent="-215265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dm_simulator_user_guide</a:t>
            </a:r>
            <a:endParaRPr/>
          </a:p>
          <a:p>
            <a:pPr indent="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03" name="Google Shape;103;p3"/>
          <p:cNvSpPr txBox="1"/>
          <p:nvPr/>
        </p:nvSpPr>
        <p:spPr>
          <a:xfrm>
            <a:off x="990600" y="6419850"/>
            <a:ext cx="1062037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https://arxiv.org/abs/1908.05154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7224" y="0"/>
            <a:ext cx="649755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Additional Resource For QC</a:t>
            </a:r>
            <a:endParaRPr/>
          </a:p>
        </p:txBody>
      </p:sp>
      <p:sp>
        <p:nvSpPr>
          <p:cNvPr id="325" name="Google Shape;325;p28"/>
          <p:cNvSpPr txBox="1"/>
          <p:nvPr>
            <p:ph idx="1" type="body"/>
          </p:nvPr>
        </p:nvSpPr>
        <p:spPr>
          <a:xfrm>
            <a:off x="838200" y="1825625"/>
            <a:ext cx="10515600" cy="50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Here are the links for the 2020 Quantum Computing Course conducted by IIT Roorkee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https://github.com/deadbeatfour/quantum-computing-course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https://www.youtube.com/playlist?list=PLyEHBEYaB52XCMH9mMHo5MAzGcZkcdVGB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Here are the links for the 2023 Quantum Computing Course conducted by IIT Roorkee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https://github.com/gitkarma/quantum_computing_course2023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https://www.youtube.com/playlist?list=PLt_nrfusQeEdYto6Qh2hkD7EcCQ-7QHFk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Here are the links for the 2025 Quantum Computing course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7"/>
              </a:rPr>
              <a:t>https://github.com/gitkarma/quantum_computing_course202</a:t>
            </a:r>
            <a:r>
              <a:rPr lang="en-US" sz="1800" u="sng">
                <a:solidFill>
                  <a:schemeClr val="hlink"/>
                </a:solidFill>
              </a:rPr>
              <a:t>5</a:t>
            </a:r>
            <a:endParaRPr sz="18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</a:rPr>
              <a:t>https://www.youtube.com/playlist?list=PLt_nrfusQeEc-5tBqiQkmt70Aeu_zNiNT</a:t>
            </a:r>
            <a:endParaRPr sz="18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 u="sng">
              <a:solidFill>
                <a:schemeClr val="hlink"/>
              </a:solidFill>
              <a:hlinkClick r:id="rId8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9"/>
              </a:rPr>
              <a:t>Introduction to Quantum Computation by IISc Bangalore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solidFill>
                  <a:schemeClr val="hlink"/>
                </a:solidFill>
              </a:rPr>
              <a:t>https://www.youtube.com/watch?v=-t8IvCAzeKY&amp;list=PLNrdQx59gmEWV7eLbqDWeI_B72-0MXiyt</a:t>
            </a:r>
            <a:endParaRPr sz="1800" u="sng">
              <a:solidFill>
                <a:schemeClr val="hlink"/>
              </a:solidFill>
              <a:hlinkClick r:id="rId10"/>
            </a:endParaRPr>
          </a:p>
        </p:txBody>
      </p:sp>
      <p:pic>
        <p:nvPicPr>
          <p:cNvPr id="326" name="Google Shape;326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ec550e12d_0_0"/>
          <p:cNvSpPr txBox="1"/>
          <p:nvPr>
            <p:ph type="title"/>
          </p:nvPr>
        </p:nvSpPr>
        <p:spPr>
          <a:xfrm>
            <a:off x="838200" y="79991"/>
            <a:ext cx="105156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None/>
            </a:pPr>
            <a:r>
              <a:rPr b="1" lang="en-US" sz="3600">
                <a:solidFill>
                  <a:srgbClr val="2E75B5"/>
                </a:solidFill>
              </a:rPr>
              <a:t>QSim for VECTOR Processors </a:t>
            </a:r>
            <a:endParaRPr b="1" sz="3600">
              <a:solidFill>
                <a:srgbClr val="2E75B5"/>
              </a:solidFill>
            </a:endParaRPr>
          </a:p>
        </p:txBody>
      </p:sp>
      <p:sp>
        <p:nvSpPr>
          <p:cNvPr id="332" name="Google Shape;332;g31ec550e12d_0_0"/>
          <p:cNvSpPr txBox="1"/>
          <p:nvPr>
            <p:ph idx="1" type="body"/>
          </p:nvPr>
        </p:nvSpPr>
        <p:spPr>
          <a:xfrm>
            <a:off x="838200" y="825911"/>
            <a:ext cx="10515600" cy="24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 fontScale="77500" lnSpcReduction="20000"/>
          </a:bodyPr>
          <a:lstStyle/>
          <a:p>
            <a:pPr indent="-30861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5714"/>
              <a:buChar char="•"/>
            </a:pPr>
            <a:r>
              <a:rPr lang="en-US"/>
              <a:t>QSim (dm_simulator ) (</a:t>
            </a:r>
            <a:r>
              <a:rPr b="0" i="0" lang="en-US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simulate noisy quantum logic circuits using the density matrix formalism</a:t>
            </a:r>
            <a:r>
              <a:rPr lang="en-US"/>
              <a:t>)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Current status (dm_simulator)-  Available for GPU </a:t>
            </a:r>
            <a:endParaRPr/>
          </a:p>
          <a:p>
            <a:pPr indent="-30861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Porting over vector processors and making it available over the HPC QA Testbed </a:t>
            </a:r>
            <a:endParaRPr/>
          </a:p>
          <a:p>
            <a:pPr indent="-30861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Benchmarking the ported version </a:t>
            </a:r>
            <a:endParaRPr/>
          </a:p>
          <a:p>
            <a:pPr indent="-30861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Upgrades  and Support</a:t>
            </a:r>
            <a:endParaRPr/>
          </a:p>
          <a:p>
            <a:pPr indent="-190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6666"/>
              <a:buNone/>
            </a:pPr>
            <a:r>
              <a:t/>
            </a:r>
            <a:endParaRPr sz="3600"/>
          </a:p>
        </p:txBody>
      </p:sp>
      <p:pic>
        <p:nvPicPr>
          <p:cNvPr descr="NEC Vector Engine Processor | Colfax International" id="333" name="Google Shape;333;g31ec550e12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5909" y="3675423"/>
            <a:ext cx="2447925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31ec550e12d_0_0"/>
          <p:cNvSpPr txBox="1"/>
          <p:nvPr/>
        </p:nvSpPr>
        <p:spPr>
          <a:xfrm>
            <a:off x="7924800" y="5643716"/>
            <a:ext cx="244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 ENGINE CARD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electronics&#10;&#10;Description automatically generated" id="335" name="Google Shape;335;g31ec550e12d_0_0"/>
          <p:cNvPicPr preferRelativeResize="0"/>
          <p:nvPr/>
        </p:nvPicPr>
        <p:blipFill rotWithShape="1">
          <a:blip r:embed="rId4">
            <a:alphaModFix/>
          </a:blip>
          <a:srcRect b="19647" l="5747" r="3885" t="16080"/>
          <a:stretch/>
        </p:blipFill>
        <p:spPr>
          <a:xfrm>
            <a:off x="2168165" y="3566653"/>
            <a:ext cx="3003603" cy="213622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1ec550e12d_0_0"/>
          <p:cNvSpPr txBox="1"/>
          <p:nvPr/>
        </p:nvSpPr>
        <p:spPr>
          <a:xfrm>
            <a:off x="2305665" y="5824287"/>
            <a:ext cx="244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 CARD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ec550e12d_0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31ec550e12d_0_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g31ec550e12d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14313"/>
            <a:ext cx="11430000" cy="64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31ec550e12d_0_9"/>
          <p:cNvSpPr txBox="1"/>
          <p:nvPr/>
        </p:nvSpPr>
        <p:spPr>
          <a:xfrm>
            <a:off x="1041550" y="5917900"/>
            <a:ext cx="2475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○</a:t>
            </a:r>
            <a:r>
              <a:rPr b="1" lang="en-US" sz="1100">
                <a:solidFill>
                  <a:srgbClr val="FFFFFF"/>
                </a:solidFill>
              </a:rPr>
              <a:t>GPU</a:t>
            </a:r>
            <a:r>
              <a:rPr lang="en-US" sz="1100">
                <a:solidFill>
                  <a:srgbClr val="FFFFFF"/>
                </a:solidFill>
              </a:rPr>
              <a:t>: Nvidia RTX A5000 (24GB)</a:t>
            </a:r>
            <a:endParaRPr sz="1100">
              <a:solidFill>
                <a:srgbClr val="FFFFFF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○</a:t>
            </a:r>
            <a:r>
              <a:rPr b="1" lang="en-US" sz="1100">
                <a:solidFill>
                  <a:srgbClr val="FFFFFF"/>
                </a:solidFill>
              </a:rPr>
              <a:t>CPU Cores</a:t>
            </a:r>
            <a:r>
              <a:rPr lang="en-US" sz="1100">
                <a:solidFill>
                  <a:srgbClr val="FFFFFF"/>
                </a:solidFill>
              </a:rPr>
              <a:t>: 96</a:t>
            </a:r>
            <a:endParaRPr sz="1100">
              <a:solidFill>
                <a:srgbClr val="FFFFFF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○</a:t>
            </a:r>
            <a:r>
              <a:rPr b="1" lang="en-US" sz="1100">
                <a:solidFill>
                  <a:srgbClr val="FFFFFF"/>
                </a:solidFill>
              </a:rPr>
              <a:t>System RAM</a:t>
            </a:r>
            <a:r>
              <a:rPr lang="en-US" sz="1100">
                <a:solidFill>
                  <a:srgbClr val="FFFFFF"/>
                </a:solidFill>
              </a:rPr>
              <a:t>: 256 GB 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31ec550e12d_0_9"/>
          <p:cNvSpPr txBox="1"/>
          <p:nvPr/>
        </p:nvSpPr>
        <p:spPr>
          <a:xfrm>
            <a:off x="3882150" y="5999050"/>
            <a:ext cx="38754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○</a:t>
            </a:r>
            <a:r>
              <a:rPr b="1" lang="en-US" sz="1100">
                <a:solidFill>
                  <a:srgbClr val="FFFFFF"/>
                </a:solidFill>
              </a:rPr>
              <a:t>NEC Vector Engine</a:t>
            </a:r>
            <a:r>
              <a:rPr lang="en-US" sz="1100">
                <a:solidFill>
                  <a:srgbClr val="FFFFFF"/>
                </a:solidFill>
              </a:rPr>
              <a:t>: VE20B Tsubasa SX-Aurora (48 GB)</a:t>
            </a:r>
            <a:endParaRPr sz="1100">
              <a:solidFill>
                <a:srgbClr val="FFFFFF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○</a:t>
            </a:r>
            <a:r>
              <a:rPr b="1" lang="en-US" sz="1100">
                <a:solidFill>
                  <a:srgbClr val="FFFFFF"/>
                </a:solidFill>
              </a:rPr>
              <a:t>CPU Cores</a:t>
            </a:r>
            <a:r>
              <a:rPr lang="en-US" sz="1100">
                <a:solidFill>
                  <a:srgbClr val="FFFFFF"/>
                </a:solidFill>
              </a:rPr>
              <a:t>:  64</a:t>
            </a:r>
            <a:endParaRPr sz="1100">
              <a:solidFill>
                <a:srgbClr val="FFFFFF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</a:rPr>
              <a:t>○</a:t>
            </a:r>
            <a:r>
              <a:rPr b="1" lang="en-US" sz="1100">
                <a:solidFill>
                  <a:srgbClr val="FFFFFF"/>
                </a:solidFill>
              </a:rPr>
              <a:t>System RAM</a:t>
            </a:r>
            <a:r>
              <a:rPr lang="en-US" sz="1100">
                <a:solidFill>
                  <a:srgbClr val="FFFFFF"/>
                </a:solidFill>
              </a:rPr>
              <a:t>: 512 GB 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31ec550e12d_0_9"/>
          <p:cNvSpPr txBox="1"/>
          <p:nvPr/>
        </p:nvSpPr>
        <p:spPr>
          <a:xfrm>
            <a:off x="1148700" y="925625"/>
            <a:ext cx="11943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QSim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ec550e12d_0_17"/>
          <p:cNvSpPr txBox="1"/>
          <p:nvPr>
            <p:ph type="title"/>
          </p:nvPr>
        </p:nvSpPr>
        <p:spPr>
          <a:xfrm>
            <a:off x="838200" y="79991"/>
            <a:ext cx="105156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375"/>
              <a:buNone/>
            </a:pPr>
            <a:r>
              <a:rPr b="1" lang="en-US" sz="3200">
                <a:solidFill>
                  <a:srgbClr val="2E75B5"/>
                </a:solidFill>
              </a:rPr>
              <a:t>Benchmarking</a:t>
            </a:r>
            <a:endParaRPr b="1" sz="3200">
              <a:solidFill>
                <a:srgbClr val="2E75B5"/>
              </a:solidFill>
            </a:endParaRPr>
          </a:p>
        </p:txBody>
      </p:sp>
      <p:sp>
        <p:nvSpPr>
          <p:cNvPr id="352" name="Google Shape;352;g31ec550e12d_0_17"/>
          <p:cNvSpPr txBox="1"/>
          <p:nvPr>
            <p:ph idx="1" type="body"/>
          </p:nvPr>
        </p:nvSpPr>
        <p:spPr>
          <a:xfrm>
            <a:off x="838200" y="825911"/>
            <a:ext cx="10515600" cy="53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/>
          <a:p>
            <a:pPr indent="-190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b="0" i="0"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Performance for real application on the available testbeds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GPU/VECTOR/FPGA and available Quantum hardware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Identification of benchmarks methodologies</a:t>
            </a:r>
            <a:endParaRPr b="0" i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Application-level benchmarks and profiling 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QAOA, VQE ,Hamiltonian Simulation, GHZ etc..</a:t>
            </a:r>
            <a:endParaRPr/>
          </a:p>
          <a:p>
            <a:pPr indent="0" lvl="2" marL="1028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600"/>
          </a:p>
        </p:txBody>
      </p:sp>
      <p:pic>
        <p:nvPicPr>
          <p:cNvPr id="353" name="Google Shape;353;g31ec550e12d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0064" y="3342969"/>
            <a:ext cx="9332342" cy="268912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31ec550e12d_0_17"/>
          <p:cNvSpPr txBox="1"/>
          <p:nvPr/>
        </p:nvSpPr>
        <p:spPr>
          <a:xfrm>
            <a:off x="676325" y="6384575"/>
            <a:ext cx="89886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007A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SupermarQ: A Scalable Quantum Benchmark Suite</a:t>
            </a:r>
            <a:r>
              <a:rPr lang="en-US" sz="1500">
                <a:solidFill>
                  <a:srgbClr val="4007A2"/>
                </a:solidFill>
                <a:latin typeface="Roboto"/>
                <a:ea typeface="Roboto"/>
                <a:cs typeface="Roboto"/>
                <a:sym typeface="Roboto"/>
              </a:rPr>
              <a:t> , </a:t>
            </a:r>
            <a:r>
              <a:rPr lang="en-US" sz="1100" u="sng">
                <a:solidFill>
                  <a:schemeClr val="hlink"/>
                </a:solidFill>
                <a:hlinkClick r:id="rId5"/>
              </a:rPr>
              <a:t>[2202.11045] SupermarQ: A Scalable Quantum Benchmark Suite</a:t>
            </a:r>
            <a:endParaRPr sz="1500">
              <a:solidFill>
                <a:srgbClr val="4007A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g31ec550e12d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ec550e12d_0_24"/>
          <p:cNvSpPr txBox="1"/>
          <p:nvPr>
            <p:ph type="title"/>
          </p:nvPr>
        </p:nvSpPr>
        <p:spPr>
          <a:xfrm>
            <a:off x="415600" y="361000"/>
            <a:ext cx="113607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354"/>
              <a:buNone/>
            </a:pPr>
            <a:r>
              <a:rPr lang="en-US" sz="3100">
                <a:highlight>
                  <a:srgbClr val="A4C2F4"/>
                </a:highlight>
              </a:rPr>
              <a:t>Feature maps </a:t>
            </a:r>
            <a:r>
              <a:rPr lang="en-US" sz="3100"/>
              <a:t>and sample circuits for each benchmark </a:t>
            </a:r>
            <a:endParaRPr sz="3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9354"/>
              <a:buNone/>
            </a:pPr>
            <a:r>
              <a:rPr lang="en-US" sz="3100"/>
              <a:t> (SupermarQ Benchmarking Framework)</a:t>
            </a:r>
            <a:endParaRPr b="1" sz="2700" u="sng"/>
          </a:p>
        </p:txBody>
      </p:sp>
      <p:pic>
        <p:nvPicPr>
          <p:cNvPr id="361" name="Google Shape;361;g31ec550e12d_0_24"/>
          <p:cNvPicPr preferRelativeResize="0"/>
          <p:nvPr/>
        </p:nvPicPr>
        <p:blipFill rotWithShape="1">
          <a:blip r:embed="rId3">
            <a:alphaModFix/>
          </a:blip>
          <a:srcRect b="18300" l="0" r="5320" t="4288"/>
          <a:stretch/>
        </p:blipFill>
        <p:spPr>
          <a:xfrm>
            <a:off x="828600" y="1407033"/>
            <a:ext cx="7939533" cy="489653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31ec550e12d_0_24"/>
          <p:cNvSpPr txBox="1"/>
          <p:nvPr/>
        </p:nvSpPr>
        <p:spPr>
          <a:xfrm>
            <a:off x="8666475" y="2935594"/>
            <a:ext cx="3504300" cy="3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en-US" sz="1900">
                <a:solidFill>
                  <a:schemeClr val="accent1"/>
                </a:solidFill>
              </a:rPr>
              <a:t>Program Communication</a:t>
            </a:r>
            <a:endParaRPr sz="1900">
              <a:solidFill>
                <a:schemeClr val="accent1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en-US" sz="1900">
                <a:solidFill>
                  <a:schemeClr val="accent1"/>
                </a:solidFill>
              </a:rPr>
              <a:t>Critical-Depth</a:t>
            </a:r>
            <a:endParaRPr sz="1900">
              <a:solidFill>
                <a:schemeClr val="accent1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en-US" sz="1900">
                <a:solidFill>
                  <a:schemeClr val="accent1"/>
                </a:solidFill>
              </a:rPr>
              <a:t>Entanglement-Ratio</a:t>
            </a:r>
            <a:endParaRPr sz="1900">
              <a:solidFill>
                <a:schemeClr val="accent1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en-US" sz="1900">
                <a:solidFill>
                  <a:schemeClr val="accent1"/>
                </a:solidFill>
              </a:rPr>
              <a:t>Parallelism</a:t>
            </a:r>
            <a:endParaRPr sz="1900">
              <a:solidFill>
                <a:schemeClr val="accent1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en-US" sz="1900">
                <a:solidFill>
                  <a:schemeClr val="accent1"/>
                </a:solidFill>
              </a:rPr>
              <a:t>Liveness</a:t>
            </a:r>
            <a:endParaRPr sz="1900">
              <a:solidFill>
                <a:schemeClr val="accent1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en-US" sz="1900">
                <a:solidFill>
                  <a:schemeClr val="accent1"/>
                </a:solidFill>
              </a:rPr>
              <a:t>Measurement</a:t>
            </a:r>
            <a:endParaRPr sz="1900">
              <a:solidFill>
                <a:schemeClr val="accent1"/>
              </a:solidFill>
            </a:endParaRPr>
          </a:p>
        </p:txBody>
      </p:sp>
      <p:sp>
        <p:nvSpPr>
          <p:cNvPr id="363" name="Google Shape;363;g31ec550e12d_0_24"/>
          <p:cNvSpPr txBox="1"/>
          <p:nvPr/>
        </p:nvSpPr>
        <p:spPr>
          <a:xfrm>
            <a:off x="676325" y="6384575"/>
            <a:ext cx="89886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007A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SupermarQ: A Scalable Quantum Benchmark Suite</a:t>
            </a:r>
            <a:r>
              <a:rPr lang="en-US" sz="1500">
                <a:solidFill>
                  <a:srgbClr val="4007A2"/>
                </a:solidFill>
                <a:latin typeface="Roboto"/>
                <a:ea typeface="Roboto"/>
                <a:cs typeface="Roboto"/>
                <a:sym typeface="Roboto"/>
              </a:rPr>
              <a:t>  ,</a:t>
            </a:r>
            <a:r>
              <a:rPr lang="en-US" sz="1100" u="sng">
                <a:solidFill>
                  <a:schemeClr val="hlink"/>
                </a:solidFill>
                <a:hlinkClick r:id="rId5"/>
              </a:rPr>
              <a:t>[2202.11045] SupermarQ: A Scalable Quantum Benchmark Suite</a:t>
            </a:r>
            <a:endParaRPr sz="1500">
              <a:solidFill>
                <a:srgbClr val="4007A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31ec550e12d_0_24"/>
          <p:cNvSpPr txBox="1"/>
          <p:nvPr/>
        </p:nvSpPr>
        <p:spPr>
          <a:xfrm>
            <a:off x="8666475" y="1509404"/>
            <a:ext cx="3504300" cy="1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Figure: Feature maps and sample circuits for each of the benchmarks evaluated</a:t>
            </a:r>
            <a:endParaRPr b="0" i="0" sz="19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ec550e12d_0_32"/>
          <p:cNvSpPr txBox="1"/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</p:spPr>
        <p:txBody>
          <a:bodyPr anchorCtr="0" anchor="t" bIns="111975" lIns="111975" spcFirstLastPara="1" rIns="111975" wrap="square" tIns="1119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Description (SupermarQ )</a:t>
            </a:r>
            <a:endParaRPr/>
          </a:p>
        </p:txBody>
      </p:sp>
      <p:sp>
        <p:nvSpPr>
          <p:cNvPr id="370" name="Google Shape;370;g31ec550e12d_0_32"/>
          <p:cNvSpPr txBox="1"/>
          <p:nvPr>
            <p:ph idx="1" type="body"/>
          </p:nvPr>
        </p:nvSpPr>
        <p:spPr>
          <a:xfrm>
            <a:off x="415600" y="1536634"/>
            <a:ext cx="11360700" cy="4555200"/>
          </a:xfrm>
          <a:prstGeom prst="rect">
            <a:avLst/>
          </a:prstGeom>
        </p:spPr>
        <p:txBody>
          <a:bodyPr anchorCtr="0" anchor="t" bIns="111975" lIns="111975" spcFirstLastPara="1" rIns="111975" wrap="square" tIns="11197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90">
                <a:latin typeface="Arial"/>
                <a:ea typeface="Arial"/>
                <a:cs typeface="Arial"/>
                <a:sym typeface="Arial"/>
              </a:rPr>
              <a:t>Program Communication</a:t>
            </a:r>
            <a:r>
              <a:rPr lang="en-US" sz="2390">
                <a:latin typeface="Arial"/>
                <a:ea typeface="Arial"/>
                <a:cs typeface="Arial"/>
                <a:sym typeface="Arial"/>
              </a:rPr>
              <a:t>: Captures the level of interaction required between qubits, ranging from simple nearest-neighbor interactions to fully connected communication. This is critical for understanding the impact of qubit connectivity in a quantum device.</a:t>
            </a:r>
            <a:endParaRPr sz="23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90">
                <a:latin typeface="Arial"/>
                <a:ea typeface="Arial"/>
                <a:cs typeface="Arial"/>
                <a:sym typeface="Arial"/>
              </a:rPr>
              <a:t>Critical Depth</a:t>
            </a:r>
            <a:r>
              <a:rPr lang="en-US" sz="2390">
                <a:latin typeface="Arial"/>
                <a:ea typeface="Arial"/>
                <a:cs typeface="Arial"/>
                <a:sym typeface="Arial"/>
              </a:rPr>
              <a:t>: Quantifies the total number of computational steps or layers in a quantum circuit, indicating temporal complexity and the influence of coherence times.</a:t>
            </a:r>
            <a:endParaRPr sz="23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90">
                <a:latin typeface="Arial"/>
                <a:ea typeface="Arial"/>
                <a:cs typeface="Arial"/>
                <a:sym typeface="Arial"/>
              </a:rPr>
              <a:t>Entanglement-Ratio :</a:t>
            </a:r>
            <a:r>
              <a:rPr lang="en-US" sz="2390">
                <a:latin typeface="Arial"/>
                <a:ea typeface="Arial"/>
                <a:cs typeface="Arial"/>
                <a:sym typeface="Arial"/>
              </a:rPr>
              <a:t>quantifies the level of entanglement present in a quantum circuit. It measures the proportion of qubits involved in multi-qubit entanglement during the execution of a quantum program</a:t>
            </a:r>
            <a:endParaRPr sz="23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90">
                <a:latin typeface="Arial"/>
                <a:ea typeface="Arial"/>
                <a:cs typeface="Arial"/>
                <a:sym typeface="Arial"/>
              </a:rPr>
              <a:t>Parallelism</a:t>
            </a:r>
            <a:r>
              <a:rPr lang="en-US" sz="2390">
                <a:latin typeface="Arial"/>
                <a:ea typeface="Arial"/>
                <a:cs typeface="Arial"/>
                <a:sym typeface="Arial"/>
              </a:rPr>
              <a:t>: Highlights the simultaneous execution of quantum gates across different qubits, offering insights into the utilization efficiency of available hardware.</a:t>
            </a:r>
            <a:endParaRPr sz="23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90">
                <a:latin typeface="Arial"/>
                <a:ea typeface="Arial"/>
                <a:cs typeface="Arial"/>
                <a:sym typeface="Arial"/>
              </a:rPr>
              <a:t>Liveness</a:t>
            </a:r>
            <a:r>
              <a:rPr lang="en-US" sz="2390">
                <a:latin typeface="Arial"/>
                <a:ea typeface="Arial"/>
                <a:cs typeface="Arial"/>
                <a:sym typeface="Arial"/>
              </a:rPr>
              <a:t>: Liveness quantifies the fraction of qubits that perform meaningful operations (gates or measurements) as opposed to being idle during a given time frame,It reflects how evenly computational work is distributed across the available qubits</a:t>
            </a:r>
            <a:endParaRPr sz="23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90">
                <a:latin typeface="Arial"/>
                <a:ea typeface="Arial"/>
                <a:cs typeface="Arial"/>
                <a:sym typeface="Arial"/>
              </a:rPr>
              <a:t>Measurement Density</a:t>
            </a:r>
            <a:r>
              <a:rPr lang="en-US" sz="2390">
                <a:latin typeface="Arial"/>
                <a:ea typeface="Arial"/>
                <a:cs typeface="Arial"/>
                <a:sym typeface="Arial"/>
              </a:rPr>
              <a:t>: Indicates how frequently measurements occur, affecting error propagation and overall accuracy.</a:t>
            </a:r>
            <a:endParaRPr/>
          </a:p>
        </p:txBody>
      </p:sp>
      <p:sp>
        <p:nvSpPr>
          <p:cNvPr id="371" name="Google Shape;371;g31ec550e12d_0_32"/>
          <p:cNvSpPr txBox="1"/>
          <p:nvPr/>
        </p:nvSpPr>
        <p:spPr>
          <a:xfrm>
            <a:off x="676350" y="6091825"/>
            <a:ext cx="111000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https://arxiv.org/pdf/2202.11045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aph of different sizes and shapes&#10;&#10;Description automatically generated with medium confidence" id="376" name="Google Shape;376;g31ec550e12d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325" y="0"/>
            <a:ext cx="4014425" cy="6447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graph showing different colored squares&#10;&#10;Description automatically generated with medium confidence" id="377" name="Google Shape;377;g31ec550e12d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06225"/>
            <a:ext cx="5451524" cy="591312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31ec550e12d_0_37"/>
          <p:cNvSpPr txBox="1"/>
          <p:nvPr/>
        </p:nvSpPr>
        <p:spPr>
          <a:xfrm>
            <a:off x="5920725" y="6181671"/>
            <a:ext cx="580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717D"/>
                </a:solidFill>
                <a:latin typeface="Arial"/>
                <a:ea typeface="Arial"/>
                <a:cs typeface="Arial"/>
                <a:sym typeface="Arial"/>
              </a:rPr>
              <a:t>Bench marking over GPU A100 for Qasm simulator</a:t>
            </a:r>
            <a:endParaRPr sz="1900"/>
          </a:p>
        </p:txBody>
      </p:sp>
      <p:sp>
        <p:nvSpPr>
          <p:cNvPr id="379" name="Google Shape;379;g31ec550e12d_0_37"/>
          <p:cNvSpPr txBox="1"/>
          <p:nvPr/>
        </p:nvSpPr>
        <p:spPr>
          <a:xfrm>
            <a:off x="514000" y="6447625"/>
            <a:ext cx="52755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GitHub - SRI-International/QC-App-Oriented-Benchmarks: QED-C: The Quantum Economic Development Consortium provides these computer programs and software for use in the fields of quantum science and engineering.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e06849807e34e0e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https://tinyurl.com/qsim2024</a:t>
            </a:r>
            <a:endParaRPr/>
          </a:p>
        </p:txBody>
      </p:sp>
      <p:sp>
        <p:nvSpPr>
          <p:cNvPr id="385" name="Google Shape;385;g1e06849807e34e0e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qctoolkit.in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9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2cc75af4cb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https://tinyurl.com/qsim2024</a:t>
            </a:r>
            <a:endParaRPr/>
          </a:p>
        </p:txBody>
      </p:sp>
      <p:sp>
        <p:nvSpPr>
          <p:cNvPr id="391" name="Google Shape;391;g32cc75af4cb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qctoolkit.in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2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qcworkbench@cdac.in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) Email for requesting access</a:t>
            </a:r>
            <a:endParaRPr sz="22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https://qniverse.in</a:t>
            </a:r>
            <a:endParaRPr sz="22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https://qniverse.in/getting-access-qniverse/</a:t>
            </a:r>
            <a:endParaRPr sz="3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0"/>
            <a:ext cx="11650135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489850" y="6368175"/>
            <a:ext cx="105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https://quantumcomputingreport.com/quantum-software-outlook-2022/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838200" y="365125"/>
            <a:ext cx="10515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950">
                <a:solidFill>
                  <a:srgbClr val="262626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Qiskit is open-source software for working with quantum computers at the level of circuits, pulses, and algorithms</a:t>
            </a:r>
            <a:endParaRPr sz="1950">
              <a:solidFill>
                <a:srgbClr val="262626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50">
              <a:solidFill>
                <a:srgbClr val="262626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 b="32003" l="26572" r="16674" t="17287"/>
          <a:stretch/>
        </p:blipFill>
        <p:spPr>
          <a:xfrm>
            <a:off x="838200" y="1319375"/>
            <a:ext cx="9884227" cy="496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/>
          <p:nvPr/>
        </p:nvSpPr>
        <p:spPr>
          <a:xfrm>
            <a:off x="830025" y="6449775"/>
            <a:ext cx="40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https://qiskit.org/documentation/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4408725" y="6449775"/>
            <a:ext cx="378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pip install qiskit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6"/>
          <p:cNvPicPr preferRelativeResize="0"/>
          <p:nvPr/>
        </p:nvPicPr>
        <p:blipFill rotWithShape="1">
          <a:blip r:embed="rId3">
            <a:alphaModFix/>
          </a:blip>
          <a:srcRect b="37122" l="44596" r="17325" t="13456"/>
          <a:stretch/>
        </p:blipFill>
        <p:spPr>
          <a:xfrm>
            <a:off x="1360725" y="103225"/>
            <a:ext cx="9089549" cy="66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26075"/>
            <a:ext cx="12110351" cy="22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50" y="1049675"/>
            <a:ext cx="2905125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8"/>
          <p:cNvSpPr txBox="1"/>
          <p:nvPr/>
        </p:nvSpPr>
        <p:spPr>
          <a:xfrm>
            <a:off x="76200" y="0"/>
            <a:ext cx="6874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0" i="0" lang="en-US" sz="2050" u="none" cap="none" strike="noStrike">
                <a:solidFill>
                  <a:srgbClr val="262626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The basic element needed for your first program is the </a:t>
            </a:r>
            <a:r>
              <a:rPr b="1" i="0" lang="en-US" sz="2050" u="none" cap="none" strike="noStrike">
                <a:solidFill>
                  <a:srgbClr val="262626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QuantumCircuit</a:t>
            </a:r>
            <a:endParaRPr b="1" i="0" sz="2050" u="none" cap="none" strike="noStrike">
              <a:solidFill>
                <a:srgbClr val="262626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0" i="0" lang="en-US" sz="2050" u="none" cap="none" strike="noStrike">
                <a:solidFill>
                  <a:srgbClr val="262626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This is taken care by the </a:t>
            </a:r>
            <a:r>
              <a:rPr b="1" i="0" lang="en-US" sz="2050" u="none" cap="none" strike="noStrike">
                <a:solidFill>
                  <a:srgbClr val="262626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Qiskit Terra </a:t>
            </a:r>
            <a:endParaRPr b="1" i="0" sz="2050" u="none" cap="none" strike="noStrike">
              <a:solidFill>
                <a:srgbClr val="262626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t/>
            </a:r>
            <a:endParaRPr b="1" i="0" sz="2050" u="none" cap="none" strike="noStrike">
              <a:solidFill>
                <a:srgbClr val="262626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4" name="Google Shape;13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049675"/>
            <a:ext cx="6357249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574" y="1808837"/>
            <a:ext cx="6438900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8"/>
          <p:cNvSpPr txBox="1"/>
          <p:nvPr/>
        </p:nvSpPr>
        <p:spPr>
          <a:xfrm>
            <a:off x="35375" y="3428563"/>
            <a:ext cx="659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62626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Simulating circuits using </a:t>
            </a:r>
            <a:r>
              <a:rPr b="1" i="0" lang="en-US" sz="2000" u="none" cap="none" strike="noStrike">
                <a:solidFill>
                  <a:srgbClr val="262626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Qiskit Aer</a:t>
            </a:r>
            <a:endParaRPr b="1" i="0" sz="2000" u="none" cap="none" strike="noStrike">
              <a:solidFill>
                <a:srgbClr val="262626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7" name="Google Shape;13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399" y="4209059"/>
            <a:ext cx="6357250" cy="13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400" y="5921899"/>
            <a:ext cx="47434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11600" y="5545650"/>
            <a:ext cx="5781775" cy="12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87300" y="135275"/>
            <a:ext cx="4236925" cy="7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783" y="889053"/>
            <a:ext cx="5904032" cy="87092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9"/>
          <p:cNvSpPr txBox="1"/>
          <p:nvPr/>
        </p:nvSpPr>
        <p:spPr>
          <a:xfrm>
            <a:off x="403123" y="396717"/>
            <a:ext cx="56928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1 - Program on QSim /Density Matrix simulator </a:t>
            </a:r>
            <a:endParaRPr b="0" i="0" sz="16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782" y="1913756"/>
            <a:ext cx="6178515" cy="2441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35811" y="1166560"/>
            <a:ext cx="4036757" cy="211105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9"/>
          <p:cNvSpPr txBox="1"/>
          <p:nvPr/>
        </p:nvSpPr>
        <p:spPr>
          <a:xfrm>
            <a:off x="7167717" y="396717"/>
            <a:ext cx="4561500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2 - Circuit Creation same as provided by Qiskit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     Terra</a:t>
            </a:r>
            <a:endParaRPr b="0" i="0" sz="16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71987" y="3462688"/>
            <a:ext cx="2865368" cy="306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9"/>
          <p:cNvSpPr txBox="1"/>
          <p:nvPr/>
        </p:nvSpPr>
        <p:spPr>
          <a:xfrm>
            <a:off x="462782" y="4655886"/>
            <a:ext cx="56928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3 – Running Quantum Circuit on QSim and Getting Results</a:t>
            </a:r>
            <a:endParaRPr b="0" i="0" sz="16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2906" y="5294637"/>
            <a:ext cx="4401546" cy="940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